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9" r:id="rId1"/>
    <p:sldMasterId id="2147483802" r:id="rId2"/>
  </p:sldMasterIdLst>
  <p:notesMasterIdLst>
    <p:notesMasterId r:id="rId15"/>
  </p:notesMasterIdLst>
  <p:handoutMasterIdLst>
    <p:handoutMasterId r:id="rId16"/>
  </p:handoutMasterIdLst>
  <p:sldIdLst>
    <p:sldId id="256" r:id="rId3"/>
    <p:sldId id="583" r:id="rId4"/>
    <p:sldId id="584" r:id="rId5"/>
    <p:sldId id="585" r:id="rId6"/>
    <p:sldId id="586" r:id="rId7"/>
    <p:sldId id="587" r:id="rId8"/>
    <p:sldId id="588" r:id="rId9"/>
    <p:sldId id="589" r:id="rId10"/>
    <p:sldId id="590" r:id="rId11"/>
    <p:sldId id="591" r:id="rId12"/>
    <p:sldId id="592" r:id="rId13"/>
    <p:sldId id="593" r:id="rId14"/>
  </p:sldIdLst>
  <p:sldSz cx="9906000" cy="6858000" type="A4"/>
  <p:notesSz cx="9874250" cy="6797675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12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73">
          <p15:clr>
            <a:srgbClr val="A4A3A4"/>
          </p15:clr>
        </p15:guide>
        <p15:guide id="2" orient="horz" pos="3633">
          <p15:clr>
            <a:srgbClr val="A4A3A4"/>
          </p15:clr>
        </p15:guide>
        <p15:guide id="3" pos="7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AF0"/>
    <a:srgbClr val="2501FF"/>
    <a:srgbClr val="01A4FF"/>
    <a:srgbClr val="01F9FF"/>
    <a:srgbClr val="FF01DB"/>
    <a:srgbClr val="F9FF01"/>
    <a:srgbClr val="01FF19"/>
    <a:srgbClr val="FF0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90"/>
      </p:cViewPr>
      <p:guideLst>
        <p:guide orient="horz" pos="3273"/>
        <p:guide orient="horz" pos="3633"/>
        <p:guide pos="748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3826" y="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83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3826" y="6456283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b="0">
                <a:solidFill>
                  <a:schemeClr val="tx1"/>
                </a:solidFill>
              </a:defRPr>
            </a:lvl1pPr>
          </a:lstStyle>
          <a:p>
            <a:fld id="{D426808F-8C4F-4B8A-9FD2-997AD973FC85}" type="slidenum">
              <a:rPr lang="de-DE" altLang="tr-TR"/>
              <a:pPr/>
              <a:t>‹#›</a:t>
            </a:fld>
            <a:endParaRPr lang="de-DE" altLang="tr-TR"/>
          </a:p>
        </p:txBody>
      </p:sp>
    </p:spTree>
    <p:extLst>
      <p:ext uri="{BB962C8B-B14F-4D97-AF65-F5344CB8AC3E}">
        <p14:creationId xmlns:p14="http://schemas.microsoft.com/office/powerpoint/2010/main" val="2507962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5408" y="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97213" y="509588"/>
            <a:ext cx="3679825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567" y="3228142"/>
            <a:ext cx="7241117" cy="3059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noProof="0" smtClean="0"/>
              <a:t>Click to edit Master text styles</a:t>
            </a:r>
          </a:p>
          <a:p>
            <a:pPr lvl="1"/>
            <a:r>
              <a:rPr lang="en-US" altLang="tr-TR" noProof="0" smtClean="0"/>
              <a:t>Second level</a:t>
            </a:r>
          </a:p>
          <a:p>
            <a:pPr lvl="2"/>
            <a:r>
              <a:rPr lang="en-US" altLang="tr-TR" noProof="0" smtClean="0"/>
              <a:t>Third level</a:t>
            </a:r>
          </a:p>
          <a:p>
            <a:pPr lvl="3"/>
            <a:r>
              <a:rPr lang="en-US" altLang="tr-TR" noProof="0" smtClean="0"/>
              <a:t>Fourth level</a:t>
            </a:r>
          </a:p>
          <a:p>
            <a:pPr lvl="4"/>
            <a:r>
              <a:rPr lang="en-US" altLang="tr-TR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87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kumimoji="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tr-T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5408" y="6457871"/>
            <a:ext cx="4278842" cy="33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b="0">
                <a:solidFill>
                  <a:schemeClr val="tx1"/>
                </a:solidFill>
              </a:defRPr>
            </a:lvl1pPr>
          </a:lstStyle>
          <a:p>
            <a:fld id="{0D891D5E-152C-4E48-A2A0-F3AF7E6EAB37}" type="slidenum">
              <a:rPr lang="de-DE" altLang="tr-TR"/>
              <a:pPr/>
              <a:t>‹#›</a:t>
            </a:fld>
            <a:endParaRPr lang="de-DE" altLang="tr-TR"/>
          </a:p>
        </p:txBody>
      </p:sp>
    </p:spTree>
    <p:extLst>
      <p:ext uri="{BB962C8B-B14F-4D97-AF65-F5344CB8AC3E}">
        <p14:creationId xmlns:p14="http://schemas.microsoft.com/office/powerpoint/2010/main" val="631074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4B5A3A-D223-4409-A00A-CD0A4E0BDE7E}" type="slidenum">
              <a:rPr kumimoji="0" lang="de-DE" altLang="tr-TR"/>
              <a:pPr>
                <a:spcBef>
                  <a:spcPct val="0"/>
                </a:spcBef>
              </a:pPr>
              <a:t>0</a:t>
            </a:fld>
            <a:endParaRPr kumimoji="0" lang="de-DE" altLang="tr-TR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86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6"/>
          <p:cNvSpPr>
            <a:spLocks noChangeArrowheads="1"/>
          </p:cNvSpPr>
          <p:nvPr/>
        </p:nvSpPr>
        <p:spPr bwMode="auto">
          <a:xfrm>
            <a:off x="4433888" y="6692900"/>
            <a:ext cx="10382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kumimoji="0" lang="de-DE" altLang="de-DE" sz="1000" b="0"/>
              <a:t>- </a:t>
            </a:r>
            <a:fld id="{129F148D-0342-4622-A71C-3DBC25ABF2BD}" type="slidenum">
              <a:rPr kumimoji="0" lang="de-DE" altLang="de-DE" sz="1000" b="0"/>
              <a:pPr algn="ctr"/>
              <a:t>‹#›</a:t>
            </a:fld>
            <a:r>
              <a:rPr kumimoji="0" lang="de-DE" altLang="de-DE" sz="1000" b="0"/>
              <a:t> -</a:t>
            </a:r>
            <a:endParaRPr kumimoji="0" lang="de-DE" altLang="de-DE" sz="1000" b="0">
              <a:solidFill>
                <a:schemeClr val="tx1"/>
              </a:solidFill>
            </a:endParaRPr>
          </a:p>
        </p:txBody>
      </p: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0" y="0"/>
            <a:ext cx="10512425" cy="6858000"/>
            <a:chOff x="0" y="0"/>
            <a:chExt cx="6622" cy="4320"/>
          </a:xfrm>
        </p:grpSpPr>
        <p:sp>
          <p:nvSpPr>
            <p:cNvPr id="6" name="Rectangle 58"/>
            <p:cNvSpPr>
              <a:spLocks noChangeArrowheads="1"/>
            </p:cNvSpPr>
            <p:nvPr/>
          </p:nvSpPr>
          <p:spPr bwMode="auto">
            <a:xfrm>
              <a:off x="6336" y="0"/>
              <a:ext cx="286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1pPr>
              <a:lvl2pPr marL="742950" indent="-28575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2pPr>
              <a:lvl3pPr marL="11430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3pPr>
              <a:lvl4pPr marL="16002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4pPr>
              <a:lvl5pPr marL="20574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9pPr>
            </a:lstStyle>
            <a:p>
              <a:pPr>
                <a:defRPr/>
              </a:pPr>
              <a:endParaRPr lang="tr-TR" altLang="tr-TR" smtClean="0"/>
            </a:p>
          </p:txBody>
        </p:sp>
        <p:sp>
          <p:nvSpPr>
            <p:cNvPr id="7" name="Line 59"/>
            <p:cNvSpPr>
              <a:spLocks noChangeShapeType="1"/>
            </p:cNvSpPr>
            <p:nvPr/>
          </p:nvSpPr>
          <p:spPr bwMode="auto">
            <a:xfrm>
              <a:off x="0" y="168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" name="Line 60"/>
            <p:cNvSpPr>
              <a:spLocks noChangeShapeType="1"/>
            </p:cNvSpPr>
            <p:nvPr/>
          </p:nvSpPr>
          <p:spPr bwMode="auto">
            <a:xfrm>
              <a:off x="0" y="480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" name="Line 61"/>
            <p:cNvSpPr>
              <a:spLocks noChangeShapeType="1"/>
            </p:cNvSpPr>
            <p:nvPr/>
          </p:nvSpPr>
          <p:spPr bwMode="auto">
            <a:xfrm>
              <a:off x="0" y="672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" name="Line 62"/>
            <p:cNvSpPr>
              <a:spLocks noChangeShapeType="1"/>
            </p:cNvSpPr>
            <p:nvPr/>
          </p:nvSpPr>
          <p:spPr bwMode="auto">
            <a:xfrm>
              <a:off x="0" y="1200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" name="Line 63"/>
            <p:cNvSpPr>
              <a:spLocks noChangeShapeType="1"/>
            </p:cNvSpPr>
            <p:nvPr/>
          </p:nvSpPr>
          <p:spPr bwMode="auto">
            <a:xfrm>
              <a:off x="0" y="1536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2" name="Line 64"/>
            <p:cNvSpPr>
              <a:spLocks noChangeShapeType="1"/>
            </p:cNvSpPr>
            <p:nvPr/>
          </p:nvSpPr>
          <p:spPr bwMode="auto">
            <a:xfrm>
              <a:off x="0" y="4032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3" name="Line 65"/>
            <p:cNvSpPr>
              <a:spLocks noChangeShapeType="1"/>
            </p:cNvSpPr>
            <p:nvPr/>
          </p:nvSpPr>
          <p:spPr bwMode="auto">
            <a:xfrm>
              <a:off x="432" y="0"/>
              <a:ext cx="0" cy="432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" name="Line 66"/>
            <p:cNvSpPr>
              <a:spLocks noChangeShapeType="1"/>
            </p:cNvSpPr>
            <p:nvPr/>
          </p:nvSpPr>
          <p:spPr bwMode="auto">
            <a:xfrm>
              <a:off x="5808" y="0"/>
              <a:ext cx="0" cy="432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5" name="Line 67"/>
            <p:cNvSpPr>
              <a:spLocks noChangeShapeType="1"/>
            </p:cNvSpPr>
            <p:nvPr/>
          </p:nvSpPr>
          <p:spPr bwMode="auto">
            <a:xfrm flipV="1">
              <a:off x="1552" y="1680"/>
              <a:ext cx="0" cy="9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" name="Line 68"/>
            <p:cNvSpPr>
              <a:spLocks noChangeShapeType="1"/>
            </p:cNvSpPr>
            <p:nvPr/>
          </p:nvSpPr>
          <p:spPr bwMode="auto">
            <a:xfrm flipV="1">
              <a:off x="4688" y="1680"/>
              <a:ext cx="0" cy="9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7" name="Line 69"/>
            <p:cNvSpPr>
              <a:spLocks noChangeShapeType="1"/>
            </p:cNvSpPr>
            <p:nvPr/>
          </p:nvSpPr>
          <p:spPr bwMode="auto">
            <a:xfrm>
              <a:off x="1552" y="1680"/>
              <a:ext cx="96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8" name="Line 70"/>
            <p:cNvSpPr>
              <a:spLocks noChangeShapeType="1"/>
            </p:cNvSpPr>
            <p:nvPr/>
          </p:nvSpPr>
          <p:spPr bwMode="auto">
            <a:xfrm>
              <a:off x="4592" y="1680"/>
              <a:ext cx="96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9" name="Line 71"/>
            <p:cNvSpPr>
              <a:spLocks noChangeShapeType="1"/>
            </p:cNvSpPr>
            <p:nvPr/>
          </p:nvSpPr>
          <p:spPr bwMode="auto">
            <a:xfrm>
              <a:off x="0" y="4080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0" name="Line 72"/>
            <p:cNvSpPr>
              <a:spLocks noChangeShapeType="1"/>
            </p:cNvSpPr>
            <p:nvPr/>
          </p:nvSpPr>
          <p:spPr bwMode="auto">
            <a:xfrm>
              <a:off x="0" y="2304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" name="Line 73"/>
            <p:cNvSpPr>
              <a:spLocks noChangeShapeType="1"/>
            </p:cNvSpPr>
            <p:nvPr/>
          </p:nvSpPr>
          <p:spPr bwMode="auto">
            <a:xfrm>
              <a:off x="5758" y="4080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2" name="Line 74"/>
            <p:cNvSpPr>
              <a:spLocks noChangeShapeType="1"/>
            </p:cNvSpPr>
            <p:nvPr/>
          </p:nvSpPr>
          <p:spPr bwMode="auto">
            <a:xfrm>
              <a:off x="5758" y="2304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bg2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pic>
        <p:nvPicPr>
          <p:cNvPr id="23" name="Picture 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254000"/>
            <a:ext cx="9901237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27" name="Rectangle 55"/>
          <p:cNvSpPr>
            <a:spLocks noGrp="1" noChangeArrowheads="1"/>
          </p:cNvSpPr>
          <p:nvPr>
            <p:ph type="ctrTitle"/>
          </p:nvPr>
        </p:nvSpPr>
        <p:spPr>
          <a:xfrm>
            <a:off x="685800" y="3657600"/>
            <a:ext cx="8534400" cy="228600"/>
          </a:xfrm>
        </p:spPr>
        <p:txBody>
          <a:bodyPr/>
          <a:lstStyle>
            <a:lvl1pPr algn="ctr">
              <a:lnSpc>
                <a:spcPts val="1800"/>
              </a:lnSpc>
              <a:defRPr sz="1600"/>
            </a:lvl1pPr>
          </a:lstStyle>
          <a:p>
            <a:pPr lvl="0"/>
            <a:r>
              <a:rPr lang="de-DE" altLang="de-DE" noProof="0" smtClean="0"/>
              <a:t>Klicken Sie, um das Format des Titel-Masters zu bearbeiten.</a:t>
            </a:r>
          </a:p>
        </p:txBody>
      </p:sp>
      <p:sp>
        <p:nvSpPr>
          <p:cNvPr id="3149" name="Rectangle 7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79903" y="7192094"/>
            <a:ext cx="1422400" cy="24622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lnSpc>
                <a:spcPct val="100000"/>
              </a:lnSpc>
              <a:defRPr sz="800" b="0"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49513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20328" y="1749425"/>
            <a:ext cx="8899872" cy="914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89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07242" y="1066800"/>
            <a:ext cx="512961" cy="1752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189314" y="1066800"/>
            <a:ext cx="4744889" cy="17526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80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51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813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9328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527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950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910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4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31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Nesne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084023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9" name="think-cell Slide" r:id="rId4" imgW="416" imgH="416" progId="TCLayout.ActiveDocument.1">
                  <p:embed/>
                </p:oleObj>
              </mc:Choice>
              <mc:Fallback>
                <p:oleObj name="think-cell Slide" r:id="rId4" imgW="416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749425"/>
            <a:ext cx="8534400" cy="11285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78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636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6964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3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25648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82638" y="4176068"/>
            <a:ext cx="8420100" cy="23083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79461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05001"/>
            <a:ext cx="4191000" cy="13593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29203" y="1905001"/>
            <a:ext cx="4191000" cy="13593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00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25648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95300" y="1713213"/>
            <a:ext cx="4376738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1359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32379" y="1713213"/>
            <a:ext cx="4378325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1359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71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31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388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5300" y="1178623"/>
            <a:ext cx="3259138" cy="2564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3499" y="273051"/>
            <a:ext cx="5537201" cy="13593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95300" y="1435106"/>
            <a:ext cx="3259138" cy="4616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70146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1513" y="5110858"/>
            <a:ext cx="5943600" cy="2564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2308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2308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92475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Nesne 1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91561639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" name="think-cell Slide" r:id="rId15" imgW="499" imgH="499" progId="TCLayout.ActiveDocument.1">
                  <p:embed/>
                </p:oleObj>
              </mc:Choice>
              <mc:Fallback>
                <p:oleObj name="think-cell Slide" r:id="rId15" imgW="499" imgH="499" progId="TCLayout.ActiveDocument.1">
                  <p:embed/>
                  <p:pic>
                    <p:nvPicPr>
                      <p:cNvPr id="0" name="Nesne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82"/>
          <p:cNvSpPr>
            <a:spLocks noChangeArrowheads="1"/>
          </p:cNvSpPr>
          <p:nvPr/>
        </p:nvSpPr>
        <p:spPr bwMode="auto">
          <a:xfrm>
            <a:off x="4433888" y="6692900"/>
            <a:ext cx="10382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kumimoji="0" lang="de-DE" altLang="de-DE" sz="1000" b="0"/>
              <a:t>- </a:t>
            </a:r>
            <a:fld id="{DE6C53D0-1C60-46BE-AF4E-654C41E97833}" type="slidenum">
              <a:rPr kumimoji="0" lang="de-DE" altLang="de-DE" sz="1000" b="0"/>
              <a:pPr algn="ctr"/>
              <a:t>‹#›</a:t>
            </a:fld>
            <a:r>
              <a:rPr kumimoji="0" lang="de-DE" altLang="de-DE" sz="1000" b="0"/>
              <a:t> -</a:t>
            </a:r>
            <a:endParaRPr kumimoji="0" lang="de-DE" altLang="de-DE" sz="1000" b="0">
              <a:solidFill>
                <a:schemeClr val="tx1"/>
              </a:solidFill>
            </a:endParaRPr>
          </a:p>
        </p:txBody>
      </p:sp>
      <p:grpSp>
        <p:nvGrpSpPr>
          <p:cNvPr id="1028" name="Group 83"/>
          <p:cNvGrpSpPr>
            <a:grpSpLocks/>
          </p:cNvGrpSpPr>
          <p:nvPr/>
        </p:nvGrpSpPr>
        <p:grpSpPr bwMode="auto">
          <a:xfrm>
            <a:off x="0" y="0"/>
            <a:ext cx="10512425" cy="6858000"/>
            <a:chOff x="0" y="0"/>
            <a:chExt cx="6622" cy="4320"/>
          </a:xfrm>
        </p:grpSpPr>
        <p:sp>
          <p:nvSpPr>
            <p:cNvPr id="1036" name="Rectangle 84"/>
            <p:cNvSpPr>
              <a:spLocks noChangeArrowheads="1"/>
            </p:cNvSpPr>
            <p:nvPr/>
          </p:nvSpPr>
          <p:spPr bwMode="auto">
            <a:xfrm>
              <a:off x="6336" y="0"/>
              <a:ext cx="286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1pPr>
              <a:lvl2pPr marL="742950" indent="-28575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2pPr>
              <a:lvl3pPr marL="11430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3pPr>
              <a:lvl4pPr marL="16002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4pPr>
              <a:lvl5pPr marL="2057400" indent="-228600" algn="ctr" eaLnBrk="0" hangingPunct="0">
                <a:lnSpc>
                  <a:spcPts val="1400"/>
                </a:lnSpc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lnSpc>
                  <a:spcPts val="1400"/>
                </a:lnSpc>
                <a:spcBef>
                  <a:spcPct val="0"/>
                </a:spcBef>
                <a:spcAft>
                  <a:spcPct val="0"/>
                </a:spcAft>
                <a:defRPr kumimoji="1" sz="1200" b="1">
                  <a:solidFill>
                    <a:srgbClr val="000000"/>
                  </a:solidFill>
                  <a:latin typeface="Arial" pitchFamily="34" charset="0"/>
                </a:defRPr>
              </a:lvl9pPr>
            </a:lstStyle>
            <a:p>
              <a:pPr>
                <a:defRPr/>
              </a:pPr>
              <a:endParaRPr lang="tr-TR" altLang="tr-TR" smtClean="0"/>
            </a:p>
          </p:txBody>
        </p:sp>
        <p:sp>
          <p:nvSpPr>
            <p:cNvPr id="1037" name="Line 85"/>
            <p:cNvSpPr>
              <a:spLocks noChangeShapeType="1"/>
            </p:cNvSpPr>
            <p:nvPr/>
          </p:nvSpPr>
          <p:spPr bwMode="auto">
            <a:xfrm>
              <a:off x="0" y="168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38" name="Line 86"/>
            <p:cNvSpPr>
              <a:spLocks noChangeShapeType="1"/>
            </p:cNvSpPr>
            <p:nvPr/>
          </p:nvSpPr>
          <p:spPr bwMode="auto">
            <a:xfrm>
              <a:off x="0" y="480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39" name="Line 87"/>
            <p:cNvSpPr>
              <a:spLocks noChangeShapeType="1"/>
            </p:cNvSpPr>
            <p:nvPr/>
          </p:nvSpPr>
          <p:spPr bwMode="auto">
            <a:xfrm>
              <a:off x="0" y="672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0" name="Line 88"/>
            <p:cNvSpPr>
              <a:spLocks noChangeShapeType="1"/>
            </p:cNvSpPr>
            <p:nvPr/>
          </p:nvSpPr>
          <p:spPr bwMode="auto">
            <a:xfrm>
              <a:off x="0" y="1200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1" name="Line 89"/>
            <p:cNvSpPr>
              <a:spLocks noChangeShapeType="1"/>
            </p:cNvSpPr>
            <p:nvPr/>
          </p:nvSpPr>
          <p:spPr bwMode="auto">
            <a:xfrm>
              <a:off x="0" y="1536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2" name="Line 90"/>
            <p:cNvSpPr>
              <a:spLocks noChangeShapeType="1"/>
            </p:cNvSpPr>
            <p:nvPr/>
          </p:nvSpPr>
          <p:spPr bwMode="auto">
            <a:xfrm>
              <a:off x="0" y="4032"/>
              <a:ext cx="6238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3" name="Line 91"/>
            <p:cNvSpPr>
              <a:spLocks noChangeShapeType="1"/>
            </p:cNvSpPr>
            <p:nvPr/>
          </p:nvSpPr>
          <p:spPr bwMode="auto">
            <a:xfrm>
              <a:off x="432" y="0"/>
              <a:ext cx="0" cy="432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4" name="Line 92"/>
            <p:cNvSpPr>
              <a:spLocks noChangeShapeType="1"/>
            </p:cNvSpPr>
            <p:nvPr/>
          </p:nvSpPr>
          <p:spPr bwMode="auto">
            <a:xfrm>
              <a:off x="5808" y="0"/>
              <a:ext cx="0" cy="432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5" name="Line 93"/>
            <p:cNvSpPr>
              <a:spLocks noChangeShapeType="1"/>
            </p:cNvSpPr>
            <p:nvPr/>
          </p:nvSpPr>
          <p:spPr bwMode="auto">
            <a:xfrm flipV="1">
              <a:off x="1552" y="1680"/>
              <a:ext cx="0" cy="9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6" name="Line 94"/>
            <p:cNvSpPr>
              <a:spLocks noChangeShapeType="1"/>
            </p:cNvSpPr>
            <p:nvPr/>
          </p:nvSpPr>
          <p:spPr bwMode="auto">
            <a:xfrm flipV="1">
              <a:off x="4688" y="1680"/>
              <a:ext cx="0" cy="9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7" name="Line 95"/>
            <p:cNvSpPr>
              <a:spLocks noChangeShapeType="1"/>
            </p:cNvSpPr>
            <p:nvPr/>
          </p:nvSpPr>
          <p:spPr bwMode="auto">
            <a:xfrm>
              <a:off x="1552" y="1680"/>
              <a:ext cx="96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8" name="Line 96"/>
            <p:cNvSpPr>
              <a:spLocks noChangeShapeType="1"/>
            </p:cNvSpPr>
            <p:nvPr/>
          </p:nvSpPr>
          <p:spPr bwMode="auto">
            <a:xfrm>
              <a:off x="4592" y="1680"/>
              <a:ext cx="96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9" name="Line 97"/>
            <p:cNvSpPr>
              <a:spLocks noChangeShapeType="1"/>
            </p:cNvSpPr>
            <p:nvPr/>
          </p:nvSpPr>
          <p:spPr bwMode="auto">
            <a:xfrm>
              <a:off x="0" y="4080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50" name="Line 98"/>
            <p:cNvSpPr>
              <a:spLocks noChangeShapeType="1"/>
            </p:cNvSpPr>
            <p:nvPr/>
          </p:nvSpPr>
          <p:spPr bwMode="auto">
            <a:xfrm>
              <a:off x="0" y="2304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51" name="Line 99"/>
            <p:cNvSpPr>
              <a:spLocks noChangeShapeType="1"/>
            </p:cNvSpPr>
            <p:nvPr/>
          </p:nvSpPr>
          <p:spPr bwMode="auto">
            <a:xfrm>
              <a:off x="5758" y="4080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52" name="Line 100"/>
            <p:cNvSpPr>
              <a:spLocks noChangeShapeType="1"/>
            </p:cNvSpPr>
            <p:nvPr/>
          </p:nvSpPr>
          <p:spPr bwMode="auto">
            <a:xfrm>
              <a:off x="5758" y="2304"/>
              <a:ext cx="48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FF010D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029" name="Rectangle 10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1225"/>
            <a:ext cx="85344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das Format des Titel-Masters zu bearbeiten.</a:t>
            </a:r>
          </a:p>
        </p:txBody>
      </p:sp>
      <p:pic>
        <p:nvPicPr>
          <p:cNvPr id="1030" name="Picture 10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728"/>
          <a:stretch>
            <a:fillRect/>
          </a:stretch>
        </p:blipFill>
        <p:spPr bwMode="auto">
          <a:xfrm>
            <a:off x="26988" y="98425"/>
            <a:ext cx="46926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1" name="Rectangle 10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49425"/>
            <a:ext cx="853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die Textformatierung des Masters zu bearbeiten.</a:t>
            </a:r>
          </a:p>
          <a:p>
            <a:pPr lvl="1"/>
            <a:r>
              <a:rPr lang="de-DE" altLang="de-DE" smtClean="0"/>
              <a:t>Ebene 1</a:t>
            </a:r>
          </a:p>
          <a:p>
            <a:pPr lvl="2"/>
            <a:r>
              <a:rPr lang="de-DE" altLang="de-DE" smtClean="0"/>
              <a:t>Ebene 2</a:t>
            </a:r>
          </a:p>
          <a:p>
            <a:pPr lvl="3"/>
            <a:r>
              <a:rPr lang="de-DE" altLang="de-DE" smtClean="0"/>
              <a:t>Ebene 3</a:t>
            </a:r>
          </a:p>
        </p:txBody>
      </p:sp>
      <p:pic>
        <p:nvPicPr>
          <p:cNvPr id="1033" name="Picture 110" descr="http://tobb.org.tr/Resimler/Logolar/logotr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55563"/>
            <a:ext cx="5730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8"/>
          <a:stretch>
            <a:fillRect/>
          </a:stretch>
        </p:blipFill>
        <p:spPr bwMode="auto">
          <a:xfrm>
            <a:off x="5264150" y="98425"/>
            <a:ext cx="4664075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5" name="Rectangle 105"/>
          <p:cNvSpPr>
            <a:spLocks noChangeArrowheads="1"/>
          </p:cNvSpPr>
          <p:nvPr/>
        </p:nvSpPr>
        <p:spPr bwMode="auto">
          <a:xfrm>
            <a:off x="687388" y="266700"/>
            <a:ext cx="2762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BDA1B9-0188-4E07-BAC0-65D872B70FB8}" type="slidenum">
              <a:rPr kumimoji="0" lang="de-DE" altLang="de-DE" sz="1600"/>
              <a:pPr/>
              <a:t>‹#›</a:t>
            </a:fld>
            <a:endParaRPr kumimoji="0" lang="de-DE" altLang="de-DE" sz="16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2pPr>
      <a:lvl3pPr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3pPr>
      <a:lvl4pPr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4pPr>
      <a:lvl5pPr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5pPr>
      <a:lvl6pPr marL="457200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6pPr>
      <a:lvl7pPr marL="914400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7pPr>
      <a:lvl8pPr marL="1371600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8pPr>
      <a:lvl9pPr marL="1828800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defRPr kumimoji="1" b="1">
          <a:solidFill>
            <a:srgbClr val="000000"/>
          </a:solidFill>
          <a:latin typeface="Arial" charset="0"/>
        </a:defRPr>
      </a:lvl9pPr>
    </p:titleStyle>
    <p:bodyStyle>
      <a:lvl1pPr algn="l" defTabSz="330200" rtl="0" eaLnBrk="0" fontAlgn="base" hangingPunct="0">
        <a:lnSpc>
          <a:spcPts val="1800"/>
        </a:lnSpc>
        <a:spcBef>
          <a:spcPct val="0"/>
        </a:spcBef>
        <a:spcAft>
          <a:spcPct val="0"/>
        </a:spcAft>
        <a:defRPr kumimoji="1" sz="1600" b="1">
          <a:solidFill>
            <a:srgbClr val="000000"/>
          </a:solidFill>
          <a:latin typeface="+mn-lt"/>
          <a:ea typeface="+mn-ea"/>
          <a:cs typeface="+mn-cs"/>
        </a:defRPr>
      </a:lvl1pPr>
      <a:lvl2pPr marL="287338" indent="-285750" algn="l" defTabSz="330200" rtl="0" eaLnBrk="0" fontAlgn="base" hangingPunct="0">
        <a:lnSpc>
          <a:spcPts val="1800"/>
        </a:lnSpc>
        <a:spcBef>
          <a:spcPct val="0"/>
        </a:spcBef>
        <a:spcAft>
          <a:spcPct val="0"/>
        </a:spcAft>
        <a:buChar char="•"/>
        <a:defRPr kumimoji="1" sz="1600">
          <a:solidFill>
            <a:srgbClr val="000000"/>
          </a:solidFill>
          <a:latin typeface="+mn-lt"/>
        </a:defRPr>
      </a:lvl2pPr>
      <a:lvl3pPr marL="573088" indent="-284163" algn="l" defTabSz="330200" rtl="0" eaLnBrk="0" fontAlgn="base" hangingPunct="0">
        <a:lnSpc>
          <a:spcPts val="1800"/>
        </a:lnSpc>
        <a:spcBef>
          <a:spcPct val="0"/>
        </a:spcBef>
        <a:spcAft>
          <a:spcPct val="0"/>
        </a:spcAft>
        <a:buChar char="–"/>
        <a:defRPr kumimoji="1" sz="1600">
          <a:solidFill>
            <a:srgbClr val="000000"/>
          </a:solidFill>
          <a:latin typeface="+mn-lt"/>
        </a:defRPr>
      </a:lvl3pPr>
      <a:lvl4pPr marL="857250" indent="-282575" algn="l" defTabSz="330200" rtl="0" eaLnBrk="0" fontAlgn="base" hangingPunct="0">
        <a:lnSpc>
          <a:spcPts val="1800"/>
        </a:lnSpc>
        <a:spcBef>
          <a:spcPct val="0"/>
        </a:spcBef>
        <a:spcAft>
          <a:spcPct val="0"/>
        </a:spcAft>
        <a:buChar char="-"/>
        <a:defRPr kumimoji="1" sz="1600">
          <a:solidFill>
            <a:srgbClr val="000000"/>
          </a:solidFill>
          <a:latin typeface="+mn-lt"/>
        </a:defRPr>
      </a:lvl4pPr>
      <a:lvl5pPr marL="2624138" indent="4763" algn="ctr" defTabSz="330200" rtl="0" eaLnBrk="0" fontAlgn="base" hangingPunct="0">
        <a:lnSpc>
          <a:spcPts val="1600"/>
        </a:lnSpc>
        <a:spcBef>
          <a:spcPct val="0"/>
        </a:spcBef>
        <a:spcAft>
          <a:spcPct val="0"/>
        </a:spcAft>
        <a:defRPr kumimoji="1" sz="1400" b="1">
          <a:solidFill>
            <a:srgbClr val="000000"/>
          </a:solidFill>
          <a:latin typeface="+mn-lt"/>
        </a:defRPr>
      </a:lvl5pPr>
      <a:lvl6pPr marL="3081338" indent="4763" algn="ctr" defTabSz="330200" rtl="0" eaLnBrk="0" fontAlgn="base" hangingPunct="0">
        <a:lnSpc>
          <a:spcPts val="1600"/>
        </a:lnSpc>
        <a:spcBef>
          <a:spcPct val="0"/>
        </a:spcBef>
        <a:spcAft>
          <a:spcPct val="0"/>
        </a:spcAft>
        <a:defRPr kumimoji="1" sz="1400" b="1">
          <a:solidFill>
            <a:srgbClr val="000000"/>
          </a:solidFill>
          <a:latin typeface="+mn-lt"/>
        </a:defRPr>
      </a:lvl6pPr>
      <a:lvl7pPr marL="3538538" indent="4763" algn="ctr" defTabSz="330200" rtl="0" eaLnBrk="0" fontAlgn="base" hangingPunct="0">
        <a:lnSpc>
          <a:spcPts val="1600"/>
        </a:lnSpc>
        <a:spcBef>
          <a:spcPct val="0"/>
        </a:spcBef>
        <a:spcAft>
          <a:spcPct val="0"/>
        </a:spcAft>
        <a:defRPr kumimoji="1" sz="1400" b="1">
          <a:solidFill>
            <a:srgbClr val="000000"/>
          </a:solidFill>
          <a:latin typeface="+mn-lt"/>
        </a:defRPr>
      </a:lvl7pPr>
      <a:lvl8pPr marL="3995738" indent="4763" algn="ctr" defTabSz="330200" rtl="0" eaLnBrk="0" fontAlgn="base" hangingPunct="0">
        <a:lnSpc>
          <a:spcPts val="1600"/>
        </a:lnSpc>
        <a:spcBef>
          <a:spcPct val="0"/>
        </a:spcBef>
        <a:spcAft>
          <a:spcPct val="0"/>
        </a:spcAft>
        <a:defRPr kumimoji="1" sz="1400" b="1">
          <a:solidFill>
            <a:srgbClr val="000000"/>
          </a:solidFill>
          <a:latin typeface="+mn-lt"/>
        </a:defRPr>
      </a:lvl8pPr>
      <a:lvl9pPr marL="4452938" indent="4763" algn="ctr" defTabSz="330200" rtl="0" eaLnBrk="0" fontAlgn="base" hangingPunct="0">
        <a:lnSpc>
          <a:spcPts val="1600"/>
        </a:lnSpc>
        <a:spcBef>
          <a:spcPct val="0"/>
        </a:spcBef>
        <a:spcAft>
          <a:spcPct val="0"/>
        </a:spcAft>
        <a:defRPr kumimoji="1" sz="1400" b="1">
          <a:solidFill>
            <a:srgbClr val="000000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83FCF-043D-4C34-ADB5-7CC7D21EA0F6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51987-C837-4388-9F22-7798CF66D3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3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.xml"/><Relationship Id="rId7" Type="http://schemas.openxmlformats.org/officeDocument/2006/relationships/image" Target="../media/image4.emf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Nesne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444279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8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ikdörtgen 1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2800" b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58370" name="Rectangle 18"/>
          <p:cNvSpPr>
            <a:spLocks noChangeArrowheads="1"/>
          </p:cNvSpPr>
          <p:nvPr/>
        </p:nvSpPr>
        <p:spPr bwMode="auto">
          <a:xfrm>
            <a:off x="4800600" y="6692900"/>
            <a:ext cx="304800" cy="14605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lnSpc>
                <a:spcPts val="1800"/>
              </a:lnSpc>
              <a:defRPr kumimoji="1" sz="16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1800"/>
              </a:lnSpc>
              <a:buChar char="•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1800"/>
              </a:lnSpc>
              <a:buChar char="–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1800"/>
              </a:lnSpc>
              <a:buChar char="-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eaLnBrk="0" hangingPunct="0">
              <a:lnSpc>
                <a:spcPts val="1600"/>
              </a:lnSpc>
              <a:defRPr kumimoji="1" sz="14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400"/>
              </a:lnSpc>
            </a:pPr>
            <a:endParaRPr lang="tr-TR" altLang="tr-TR" sz="1200" dirty="0"/>
          </a:p>
        </p:txBody>
      </p:sp>
      <p:sp>
        <p:nvSpPr>
          <p:cNvPr id="58371" name="Rectangle 20"/>
          <p:cNvSpPr>
            <a:spLocks noGrp="1" noChangeArrowheads="1"/>
          </p:cNvSpPr>
          <p:nvPr>
            <p:ph type="title"/>
          </p:nvPr>
        </p:nvSpPr>
        <p:spPr>
          <a:xfrm>
            <a:off x="664540" y="1679171"/>
            <a:ext cx="8568813" cy="4524315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r>
              <a:rPr lang="tr-TR" sz="2200" dirty="0" smtClean="0"/>
              <a:t>KİMYA </a:t>
            </a:r>
            <a:r>
              <a:rPr lang="tr-TR" sz="2200" dirty="0"/>
              <a:t>SEKTÖRÜ YENİ GELİŞİM STRATEJİSİ (2020-2023)</a:t>
            </a:r>
            <a:br>
              <a:rPr lang="tr-TR" sz="2200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Temel </a:t>
            </a:r>
            <a:r>
              <a:rPr lang="tr-TR" dirty="0"/>
              <a:t>Stratejik Vizyon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“</a:t>
            </a:r>
            <a:r>
              <a:rPr lang="tr-TR" dirty="0"/>
              <a:t>İhracata Yönelik Orta ve Yüksek Teknolojili Üretim ve Yatırım Modeli”</a:t>
            </a:r>
            <a:br>
              <a:rPr lang="tr-TR" dirty="0"/>
            </a:br>
            <a:r>
              <a:rPr lang="tr-TR" dirty="0" smtClean="0">
                <a:solidFill>
                  <a:srgbClr val="FF0000"/>
                </a:solidFill>
              </a:rPr>
              <a:t>Taslak</a:t>
            </a:r>
            <a:r>
              <a:rPr lang="tr-TR" dirty="0">
                <a:solidFill>
                  <a:srgbClr val="FF0000"/>
                </a:solidFill>
              </a:rPr>
              <a:t>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2000" b="0" dirty="0" smtClean="0"/>
              <a:t>Gelişim Stratejisinin Temel Amaç – Hedefleri ve Uygulama Alanları</a:t>
            </a: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altLang="tr-TR" sz="2000" b="0" dirty="0" smtClean="0"/>
              <a:t>6 Aralık 2019</a:t>
            </a:r>
            <a:endParaRPr lang="de-DE" altLang="tr-TR" sz="2000" b="0" dirty="0" smtClean="0"/>
          </a:p>
        </p:txBody>
      </p:sp>
      <p:pic>
        <p:nvPicPr>
          <p:cNvPr id="8" name="4 Resim" descr="tobb_logo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-1"/>
            <a:ext cx="9897894" cy="152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7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32851" y="1081013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400" b="0" dirty="0"/>
              <a:t>Analitik ve rasyonel düşünmeyi teşvik eden Ar-Ge ve </a:t>
            </a:r>
            <a:r>
              <a:rPr lang="tr-TR" sz="2400" b="0" dirty="0" err="1"/>
              <a:t>inovasyona</a:t>
            </a:r>
            <a:r>
              <a:rPr lang="tr-TR" sz="2400" b="0" dirty="0"/>
              <a:t> önem veren çağdaş eğitim tasarlanmalıdır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Eğitim mesleki ve yükseköğretim olmak üzere iki aşamalı ele alınmalıdır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Küreselleşme süreci içinde kimya sektörümüze yönelik değişen ekonomik ve sosyal şartlar çerçevesinde mesleki ve teknik eğitimin yeniden düzenlenmesi gereklidir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Mesleki eğitim müfredatına sanayi sektörü öneriler sunmalıdır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Yükseköğretimin kalitesi artırılmalı ve teknik öğretimde ihtisaslaşma-uzmanlaşma hedeflenmelidir.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262380"/>
          </a:xfrm>
        </p:spPr>
        <p:txBody>
          <a:bodyPr/>
          <a:lstStyle/>
          <a:p>
            <a:pPr lvl="0"/>
            <a:r>
              <a:rPr lang="tr-TR" sz="2400" dirty="0" smtClean="0"/>
              <a:t>9- </a:t>
            </a:r>
            <a:r>
              <a:rPr lang="tr-TR" sz="2400" dirty="0" err="1" smtClean="0"/>
              <a:t>Sektörel</a:t>
            </a:r>
            <a:r>
              <a:rPr lang="tr-TR" sz="2400" dirty="0" smtClean="0"/>
              <a:t> </a:t>
            </a:r>
            <a:r>
              <a:rPr lang="tr-TR" sz="2400" dirty="0"/>
              <a:t>ve Mesleki Eğitim</a:t>
            </a:r>
          </a:p>
        </p:txBody>
      </p:sp>
    </p:spTree>
    <p:extLst>
      <p:ext uri="{BB962C8B-B14F-4D97-AF65-F5344CB8AC3E}">
        <p14:creationId xmlns:p14="http://schemas.microsoft.com/office/powerpoint/2010/main" val="421465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/>
              <a:t>Ülkemizde üretimi olmayan ara girdi kimyasalların üretimi için yapılacak stratejik ve büyük ölçekli yatırımlarda coğrafi bölgesine bakılmaksızın özel teşvik verilmesi (makine teçhizat hibesi) gereklidir.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 smtClean="0"/>
              <a:t>10- Mevcut </a:t>
            </a:r>
            <a:r>
              <a:rPr lang="tr-TR" sz="2400" dirty="0"/>
              <a:t>teşvik sisteminde ekonomik ve sanayi yapımızla uyumlu yeni teşvik modellerine geçilmesi</a:t>
            </a:r>
          </a:p>
        </p:txBody>
      </p:sp>
    </p:spTree>
    <p:extLst>
      <p:ext uri="{BB962C8B-B14F-4D97-AF65-F5344CB8AC3E}">
        <p14:creationId xmlns:p14="http://schemas.microsoft.com/office/powerpoint/2010/main" val="247442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4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endParaRPr lang="tr-TR" b="0" dirty="0"/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1107996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/>
              <a:t> </a:t>
            </a:r>
            <a:r>
              <a:rPr lang="tr-TR" sz="2400" dirty="0" smtClean="0"/>
              <a:t>11- Ar-Ge </a:t>
            </a:r>
            <a:r>
              <a:rPr lang="tr-TR" sz="2400" dirty="0" err="1"/>
              <a:t>inovasyon</a:t>
            </a:r>
            <a:r>
              <a:rPr lang="tr-TR" sz="2400" dirty="0"/>
              <a:t> ve tasarım çalışmalarının endüstri 4.0 ve sürdürülebilirlik kavramlarıyla beraber ele alınarak yeni hedefler içinde ele alınması gereklidir.</a:t>
            </a:r>
          </a:p>
        </p:txBody>
      </p:sp>
    </p:spTree>
    <p:extLst>
      <p:ext uri="{BB962C8B-B14F-4D97-AF65-F5344CB8AC3E}">
        <p14:creationId xmlns:p14="http://schemas.microsoft.com/office/powerpoint/2010/main" val="393898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4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800" b="0" dirty="0"/>
              <a:t>Ana kimya sektörümüzün orta ve uzun vadede yatırım açığının belirlenerek planlanması öncelik taşımaktadır</a:t>
            </a:r>
            <a:r>
              <a:rPr lang="tr-TR" sz="2800" b="0" dirty="0" smtClean="0"/>
              <a:t>.</a:t>
            </a:r>
          </a:p>
          <a:p>
            <a:pPr marL="0" lvl="0" indent="0">
              <a:buNone/>
            </a:pPr>
            <a:endParaRPr lang="tr-TR" sz="2800" b="0" dirty="0"/>
          </a:p>
          <a:p>
            <a:pPr lvl="0"/>
            <a:r>
              <a:rPr lang="tr-TR" sz="2800" b="0" dirty="0"/>
              <a:t>Yatırım süreçleri içinde katma değerli ürün üretimine yönelik yatırımların öncelikli ele alınması gereklidir</a:t>
            </a:r>
            <a:r>
              <a:rPr lang="tr-TR" sz="2800" b="0" dirty="0" smtClean="0"/>
              <a:t>.</a:t>
            </a:r>
          </a:p>
          <a:p>
            <a:pPr marL="0" lvl="0" indent="0">
              <a:buNone/>
            </a:pPr>
            <a:endParaRPr lang="tr-TR" sz="2800" b="0" dirty="0"/>
          </a:p>
          <a:p>
            <a:pPr lvl="0"/>
            <a:r>
              <a:rPr lang="tr-TR" sz="2800" b="0" dirty="0"/>
              <a:t>Yatırım süreçlerinin bölgesel alandaki planının ve ölçeğinin yapılması gereklidir</a:t>
            </a:r>
            <a:r>
              <a:rPr lang="tr-TR" sz="2800" b="0" dirty="0" smtClean="0"/>
              <a:t>.</a:t>
            </a:r>
            <a:endParaRPr lang="tr-TR" sz="2800" b="0" dirty="0"/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Clr>
                <a:srgbClr val="E60000"/>
              </a:buClr>
              <a:buSzPct val="85000"/>
            </a:pPr>
            <a:r>
              <a:rPr lang="tr-T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1- Katma </a:t>
            </a:r>
            <a:r>
              <a:rPr lang="tr-TR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değeri yüksek kimyasal ürünlerin üretimi ve ilgili yeni yatırımların gerçekleştirilmesi</a:t>
            </a:r>
          </a:p>
        </p:txBody>
      </p:sp>
    </p:spTree>
    <p:extLst>
      <p:ext uri="{BB962C8B-B14F-4D97-AF65-F5344CB8AC3E}">
        <p14:creationId xmlns:p14="http://schemas.microsoft.com/office/powerpoint/2010/main" val="219420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9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15978" y="1733756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400" b="0" dirty="0"/>
              <a:t>Yüksek katma değerli ürünlerin yatırım sürecinde yurt dışı rekabet düzeyinin değerlendirilmesi ve teknolojik yapısıyla beraber ve teknolojik yapısıyla beraber hammadde ve ara girdilerin dış ticaret açısından ele alınması gereklidir.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 Yüksek </a:t>
            </a:r>
            <a:r>
              <a:rPr lang="tr-TR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katma değerli ürünlerin rekabetçi bir sanayi yapısı ile üretilmesi ve dış ticaret dengesinin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107420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3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926628"/>
            <a:ext cx="9157165" cy="4491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400" b="0" dirty="0"/>
              <a:t>Petrokimya entegre tesislerinin ekonomik ve sanayi yapımızdaki genel hedefler çerçevesinde planlanması önem taşımaktadır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İlgili yatırım programının şimdiye kadar hayata geçirilmemesi ve özellikle yabancı sermayenin bu alana yönlendirilmesi, yatırım ortamının iyileştirilmesi ve teşvik edilmesi önem taşımaktadır</a:t>
            </a:r>
            <a:r>
              <a:rPr lang="tr-TR" sz="2400" b="0" dirty="0" smtClean="0"/>
              <a:t>.</a:t>
            </a:r>
          </a:p>
          <a:p>
            <a:pPr marL="0" lvl="0" indent="0">
              <a:buNone/>
            </a:pPr>
            <a:endParaRPr lang="tr-TR" sz="2400" b="0" dirty="0"/>
          </a:p>
          <a:p>
            <a:pPr lvl="0"/>
            <a:r>
              <a:rPr lang="tr-TR" sz="2400" b="0" dirty="0"/>
              <a:t>Coğrafi alanlar dikkate alındığında da Türkiye’nin 2023-2053 vizyonu çerçevesindeki gelişim düzeyiyle beraber entegre yatırım planlanması önem taşımaktadır.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1107996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3- Türkiye’nin </a:t>
            </a:r>
            <a:r>
              <a:rPr lang="tr-TR" sz="2400" dirty="0"/>
              <a:t>orta ve uzun vadede ihtiyacı olan yeni petrokimya entegre tesislerinin kurulmasının planlanması ve ilgili yatırım programının oluşturulması</a:t>
            </a:r>
          </a:p>
        </p:txBody>
      </p:sp>
    </p:spTree>
    <p:extLst>
      <p:ext uri="{BB962C8B-B14F-4D97-AF65-F5344CB8AC3E}">
        <p14:creationId xmlns:p14="http://schemas.microsoft.com/office/powerpoint/2010/main" val="40564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7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15978" y="2526518"/>
            <a:ext cx="9157165" cy="4331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/>
              <a:t>Orta ve uzun vadeli yatırımların planlama sürecinde ele alınması gereklidir</a:t>
            </a:r>
            <a:r>
              <a:rPr lang="tr-TR" sz="2600" b="0" dirty="0" smtClean="0"/>
              <a:t>.</a:t>
            </a:r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Kümelenme ve ölçek ekonomisi ile yer tespitinin pazara yakınlık ve ülkemizin entelektüel sermayesini de dikkate alarak belirlenmesi hedeflenmektedir.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1477328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4- Coğrafi </a:t>
            </a:r>
            <a:r>
              <a:rPr lang="tr-TR" sz="2400" dirty="0"/>
              <a:t>bölge bazında üretim tüketimin dengesini sağlayacak yatırım projelerinin belirlenmesi ve bu amaçla sektörün yatırım yerinin,  kümelenmesinin ve büyük ölçekli yatırımların belirlenmesi </a:t>
            </a:r>
          </a:p>
        </p:txBody>
      </p:sp>
    </p:spTree>
    <p:extLst>
      <p:ext uri="{BB962C8B-B14F-4D97-AF65-F5344CB8AC3E}">
        <p14:creationId xmlns:p14="http://schemas.microsoft.com/office/powerpoint/2010/main" val="119180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1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/>
              <a:t>Doğu Akdeniz’de petrokimya kümelenmesi yanında pazara yakınlığı nedeniyle Marmara’da özellikli kimyasallar kümelenmesinin kurulması gerekir</a:t>
            </a:r>
            <a:r>
              <a:rPr lang="tr-TR" sz="2600" b="0" dirty="0" smtClean="0"/>
              <a:t>.</a:t>
            </a:r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Ana kimya sektörümüzde kümelenme modelinin analiz edilerek iç-dış pazar gelişmeleri çerçevesinde belirlenmesi gereklidir.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5- Sektörün </a:t>
            </a:r>
            <a:r>
              <a:rPr lang="tr-TR" sz="2400" dirty="0"/>
              <a:t>dış ticaret yapısı ve dengesinin alt üretim alanlarıyla birlikte revize edilerek düzenlenmesi </a:t>
            </a:r>
          </a:p>
        </p:txBody>
      </p:sp>
    </p:spTree>
    <p:extLst>
      <p:ext uri="{BB962C8B-B14F-4D97-AF65-F5344CB8AC3E}">
        <p14:creationId xmlns:p14="http://schemas.microsoft.com/office/powerpoint/2010/main" val="10325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5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/>
              <a:t>Yeni Gümrük Birliği revize çalışmasının ana kimya sektörü ve alt üretim alanları itibariyle düzenlenmesi hedeflenmektedir</a:t>
            </a:r>
            <a:r>
              <a:rPr lang="tr-TR" sz="2600" b="0" dirty="0" smtClean="0"/>
              <a:t>.</a:t>
            </a:r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Bu alanda sadece </a:t>
            </a:r>
            <a:r>
              <a:rPr lang="tr-TR" sz="2600" b="0" dirty="0" err="1"/>
              <a:t>STA’lar</a:t>
            </a:r>
            <a:r>
              <a:rPr lang="tr-TR" sz="2600" b="0" dirty="0"/>
              <a:t> (Serbest Ticaret Anlaşmaları) değil, Tercihli Ticaret </a:t>
            </a:r>
            <a:r>
              <a:rPr lang="tr-TR" sz="2600" b="0" dirty="0" err="1"/>
              <a:t>Anlaşmaları’nın</a:t>
            </a:r>
            <a:r>
              <a:rPr lang="tr-TR" sz="2600" b="0" dirty="0"/>
              <a:t>  (TTA) düzenlenmesi de ele alınmalıdır</a:t>
            </a:r>
            <a:r>
              <a:rPr lang="tr-TR" sz="2600" b="0" dirty="0" smtClean="0"/>
              <a:t>.</a:t>
            </a:r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Ürün bazında ele alınarak </a:t>
            </a:r>
            <a:r>
              <a:rPr lang="tr-TR" sz="2600" b="0" dirty="0" err="1"/>
              <a:t>TTA’lar</a:t>
            </a:r>
            <a:r>
              <a:rPr lang="tr-TR" sz="2600" b="0" dirty="0"/>
              <a:t> düzenlenmeli, (karşılıklı ticaret) </a:t>
            </a:r>
            <a:r>
              <a:rPr lang="tr-TR" sz="2600" b="0" dirty="0" err="1"/>
              <a:t>STA’lar</a:t>
            </a:r>
            <a:r>
              <a:rPr lang="tr-TR" sz="2600" b="0" dirty="0"/>
              <a:t> yerine </a:t>
            </a:r>
            <a:r>
              <a:rPr lang="tr-TR" sz="2600" b="0" dirty="0" err="1"/>
              <a:t>TTA’lar</a:t>
            </a:r>
            <a:r>
              <a:rPr lang="tr-TR" sz="2600" b="0" dirty="0"/>
              <a:t> bazında ilerlenmeli ve yeni </a:t>
            </a:r>
            <a:r>
              <a:rPr lang="tr-TR" sz="2600" b="0" dirty="0" err="1"/>
              <a:t>TTA’ların</a:t>
            </a:r>
            <a:r>
              <a:rPr lang="tr-TR" sz="2600" b="0" dirty="0"/>
              <a:t> oluşmasında ilintili STK’lardan görüş alınmalıdır.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6- Sektörün </a:t>
            </a:r>
            <a:r>
              <a:rPr lang="tr-TR" sz="2400" dirty="0"/>
              <a:t>AB-Türkiye Gümrük Birliği süreciyle yaşadığı haksız rekabetin düzenlenmesi </a:t>
            </a:r>
          </a:p>
        </p:txBody>
      </p:sp>
    </p:spTree>
    <p:extLst>
      <p:ext uri="{BB962C8B-B14F-4D97-AF65-F5344CB8AC3E}">
        <p14:creationId xmlns:p14="http://schemas.microsoft.com/office/powerpoint/2010/main" val="565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9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 err="1"/>
              <a:t>Sektörel</a:t>
            </a:r>
            <a:r>
              <a:rPr lang="tr-TR" sz="2600" b="0" dirty="0"/>
              <a:t> bazlı ulusal ve uluslararası regülasyonlarda ortaya çıkan teknik ve maliyet kökenli sorunlar ele alınıp uyumlaştırılmalı ve bürokratik dengeler </a:t>
            </a:r>
            <a:r>
              <a:rPr lang="tr-TR" sz="2600" b="0" dirty="0" smtClean="0"/>
              <a:t>sağlanmalıdır.</a:t>
            </a:r>
          </a:p>
          <a:p>
            <a:pPr lvl="0"/>
            <a:endParaRPr lang="tr-TR" sz="2600" b="0" dirty="0"/>
          </a:p>
          <a:p>
            <a:pPr lvl="0"/>
            <a:r>
              <a:rPr lang="tr-TR" sz="2600" b="0" dirty="0"/>
              <a:t>KKDİK (Kimyasalların Kaydı, Değerlendirilmesi, İzni ve Kısıtlanması), </a:t>
            </a:r>
            <a:r>
              <a:rPr lang="tr-TR" sz="2600" b="0" dirty="0" err="1"/>
              <a:t>Seveso</a:t>
            </a:r>
            <a:r>
              <a:rPr lang="tr-TR" sz="2600" b="0" dirty="0"/>
              <a:t> ve </a:t>
            </a:r>
            <a:r>
              <a:rPr lang="tr-TR" sz="2600" b="0" dirty="0" err="1"/>
              <a:t>biyosidal</a:t>
            </a:r>
            <a:r>
              <a:rPr lang="tr-TR" sz="2600" b="0" dirty="0"/>
              <a:t> regülasyonlarıyla çevre mevzuatının daha kolay uygulanabilir hale getirilmesi gereklidir. </a:t>
            </a:r>
            <a:endParaRPr lang="tr-TR" sz="2600" b="0" dirty="0" smtClean="0"/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Tarife dışı engellerin minimize edilmesi gerekir.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7- Yatırım-üretim </a:t>
            </a:r>
            <a:r>
              <a:rPr lang="tr-TR" sz="2400" dirty="0"/>
              <a:t>aşamasında ulusal ve uluslararası mevzuatın dengelenmesi ve iyileştirilmesi </a:t>
            </a:r>
          </a:p>
        </p:txBody>
      </p:sp>
    </p:spTree>
    <p:extLst>
      <p:ext uri="{BB962C8B-B14F-4D97-AF65-F5344CB8AC3E}">
        <p14:creationId xmlns:p14="http://schemas.microsoft.com/office/powerpoint/2010/main" val="37704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75926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3"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Nesne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ikdörtgen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kumimoji="1" lang="tr-TR" sz="320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99353" y="1617378"/>
            <a:ext cx="915716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0000"/>
              </a:buClr>
              <a:buSzPct val="8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318D"/>
              </a:buClr>
              <a:buSzPct val="90000"/>
              <a:buFont typeface="Wingdings" panose="05000000000000000000" pitchFamily="2" charset="2"/>
              <a:buChar char="è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/>
            <a:r>
              <a:rPr lang="tr-TR" sz="2600" b="0" dirty="0"/>
              <a:t> Yeni Cumhurbaşkanlığının yönetim sisteminin bakanlıklar ile koordinasyonunun iyileştirilmesi gereklidir</a:t>
            </a:r>
            <a:r>
              <a:rPr lang="tr-TR" sz="2600" b="0" dirty="0" smtClean="0"/>
              <a:t>.</a:t>
            </a:r>
          </a:p>
          <a:p>
            <a:pPr marL="0" lvl="0" indent="0">
              <a:buNone/>
            </a:pPr>
            <a:endParaRPr lang="tr-TR" sz="2600" b="0" dirty="0"/>
          </a:p>
          <a:p>
            <a:pPr lvl="0"/>
            <a:r>
              <a:rPr lang="tr-TR" sz="2600" b="0" dirty="0"/>
              <a:t>Siyasi ve bürokratik alanda istikrarlı bir sanayileşme politikası ve bunun gereği olan yatırım ortamı iyileştirilmeli ve finansman modeliyle desteklenmelidir. </a:t>
            </a: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>
          <a:xfrm>
            <a:off x="685800" y="818633"/>
            <a:ext cx="8534400" cy="73866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tr-TR" sz="2400" dirty="0" smtClean="0"/>
              <a:t>8- Mevcut </a:t>
            </a:r>
            <a:r>
              <a:rPr lang="tr-TR" sz="2400" dirty="0"/>
              <a:t>bürokratik yapının sektörün üretim ve yatırım alanına yönelik iyileştirilmesi  </a:t>
            </a:r>
          </a:p>
        </p:txBody>
      </p:sp>
    </p:spTree>
    <p:extLst>
      <p:ext uri="{BB962C8B-B14F-4D97-AF65-F5344CB8AC3E}">
        <p14:creationId xmlns:p14="http://schemas.microsoft.com/office/powerpoint/2010/main" val="151311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64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e7gIRDQIOs7qqoKzSvE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RGT3TdrRFC0_5mmUbZdUg"/>
</p:tagLst>
</file>

<file path=ppt/theme/theme1.xml><?xml version="1.0" encoding="utf-8"?>
<a:theme xmlns:a="http://schemas.openxmlformats.org/drawingml/2006/main" name="ls_quer_D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FFFFF"/>
      </a:accent1>
      <a:accent2>
        <a:srgbClr val="DDDDDD"/>
      </a:accent2>
      <a:accent3>
        <a:srgbClr val="FFFFFF"/>
      </a:accent3>
      <a:accent4>
        <a:srgbClr val="000000"/>
      </a:accent4>
      <a:accent5>
        <a:srgbClr val="FFFFFF"/>
      </a:accent5>
      <a:accent6>
        <a:srgbClr val="C8C8C8"/>
      </a:accent6>
      <a:hlink>
        <a:srgbClr val="777777"/>
      </a:hlink>
      <a:folHlink>
        <a:srgbClr val="AAAAAA"/>
      </a:folHlink>
    </a:clrScheme>
    <a:fontScheme name="ls_quer_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ts val="14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tr-TR" sz="1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ts val="14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tr-TR" sz="1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s_quer_D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s_quer_D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_quer_D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_quer_D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s_quer_D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FFFFF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\\MUC-SERVER-3\Personal\Grafix\Grafix-Workgroup\ZENZ\Editing\Vorlagen\ls_quer_D.pot</Template>
  <TotalTime>68495</TotalTime>
  <Words>577</Words>
  <Application>Microsoft Office PowerPoint</Application>
  <PresentationFormat>A4 Kağıt (210x297 mm)</PresentationFormat>
  <Paragraphs>53</Paragraphs>
  <Slides>12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ls_quer_D</vt:lpstr>
      <vt:lpstr>Özel Tasarım</vt:lpstr>
      <vt:lpstr>think-cell Slide</vt:lpstr>
      <vt:lpstr> KİMYA SEKTÖRÜ YENİ GELİŞİM STRATEJİSİ (2020-2023)  Temel Stratejik Vizyon  “İhracata Yönelik Orta ve Yüksek Teknolojili Üretim ve Yatırım Modeli” Taslak   Gelişim Stratejisinin Temel Amaç – Hedefleri ve Uygulama Alanları  6 Aralık 2019</vt:lpstr>
      <vt:lpstr>1- Katma değeri yüksek kimyasal ürünlerin üretimi ve ilgili yeni yatırımların gerçekleştirilmesi</vt:lpstr>
      <vt:lpstr>2- Yüksek katma değerli ürünlerin rekabetçi bir sanayi yapısı ile üretilmesi ve dış ticaret dengesinin sağlanması</vt:lpstr>
      <vt:lpstr>3- Türkiye’nin orta ve uzun vadede ihtiyacı olan yeni petrokimya entegre tesislerinin kurulmasının planlanması ve ilgili yatırım programının oluşturulması</vt:lpstr>
      <vt:lpstr>4- Coğrafi bölge bazında üretim tüketimin dengesini sağlayacak yatırım projelerinin belirlenmesi ve bu amaçla sektörün yatırım yerinin,  kümelenmesinin ve büyük ölçekli yatırımların belirlenmesi </vt:lpstr>
      <vt:lpstr>5- Sektörün dış ticaret yapısı ve dengesinin alt üretim alanlarıyla birlikte revize edilerek düzenlenmesi </vt:lpstr>
      <vt:lpstr>6- Sektörün AB-Türkiye Gümrük Birliği süreciyle yaşadığı haksız rekabetin düzenlenmesi </vt:lpstr>
      <vt:lpstr>7- Yatırım-üretim aşamasında ulusal ve uluslararası mevzuatın dengelenmesi ve iyileştirilmesi </vt:lpstr>
      <vt:lpstr>8- Mevcut bürokratik yapının sektörün üretim ve yatırım alanına yönelik iyileştirilmesi  </vt:lpstr>
      <vt:lpstr>9- Sektörel ve Mesleki Eğitim</vt:lpstr>
      <vt:lpstr> 10- Mevcut teşvik sisteminde ekonomik ve sanayi yapımızla uyumlu yeni teşvik modellerine geçilmesi</vt:lpstr>
      <vt:lpstr> 11- Ar-Ge inovasyon ve tasarım çalışmalarının endüstri 4.0 ve sürdürülebilirlik kavramlarıyla beraber ele alınarak yeni hedefler içinde ele alınması gereklidir.</vt:lpstr>
    </vt:vector>
  </TitlesOfParts>
  <Company>Roland Berger &amp; Partner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SK</dc:creator>
  <cp:lastModifiedBy>EDA GÜNEYSU</cp:lastModifiedBy>
  <cp:revision>389</cp:revision>
  <cp:lastPrinted>2018-11-05T15:20:11Z</cp:lastPrinted>
  <dcterms:created xsi:type="dcterms:W3CDTF">1999-03-10T16:23:23Z</dcterms:created>
  <dcterms:modified xsi:type="dcterms:W3CDTF">2019-12-09T07:54:39Z</dcterms:modified>
</cp:coreProperties>
</file>