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305" r:id="rId2"/>
    <p:sldId id="366" r:id="rId3"/>
    <p:sldId id="306" r:id="rId4"/>
    <p:sldId id="350" r:id="rId5"/>
    <p:sldId id="356" r:id="rId6"/>
    <p:sldId id="353" r:id="rId7"/>
    <p:sldId id="365" r:id="rId8"/>
    <p:sldId id="355" r:id="rId9"/>
    <p:sldId id="367" r:id="rId10"/>
    <p:sldId id="352" r:id="rId11"/>
    <p:sldId id="351" r:id="rId12"/>
    <p:sldId id="357" r:id="rId13"/>
    <p:sldId id="362" r:id="rId14"/>
    <p:sldId id="354" r:id="rId1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clrMode="gray" hiddenSlides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8DF6"/>
    <a:srgbClr val="669900"/>
    <a:srgbClr val="ACCBF9"/>
    <a:srgbClr val="629D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048" autoAdjust="0"/>
  </p:normalViewPr>
  <p:slideViewPr>
    <p:cSldViewPr>
      <p:cViewPr varScale="1">
        <p:scale>
          <a:sx n="82" d="100"/>
          <a:sy n="82" d="100"/>
        </p:scale>
        <p:origin x="1474" y="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15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AD0D6D-4675-544B-B1CE-0C3EA446F4DC}" type="datetimeFigureOut">
              <a:t>21.02.2022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A0E0B1-B938-6740-83A8-ACFCBA8CE6E5}" type="slidenum"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25441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EEC971-5EDE-441E-A8D8-571663C7E9EE}" type="datetimeFigureOut">
              <a:rPr lang="fr-FR" smtClean="0"/>
              <a:t>21/02/2022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8A6F0D-F74C-4E24-BD1B-C1B9555C2C6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06810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A6F0D-F74C-4E24-BD1B-C1B9555C2C6A}" type="slidenum">
              <a:rPr lang="fr-FR" smtClean="0"/>
              <a:pPr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134345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A6F0D-F74C-4E24-BD1B-C1B9555C2C6A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23426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A6F0D-F74C-4E24-BD1B-C1B9555C2C6A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31038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A6F0D-F74C-4E24-BD1B-C1B9555C2C6A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59395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A6F0D-F74C-4E24-BD1B-C1B9555C2C6A}" type="slidenum">
              <a:rPr lang="fr-FR" smtClean="0"/>
              <a:pPr/>
              <a:t>12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580281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A6F0D-F74C-4E24-BD1B-C1B9555C2C6A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83655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A6F0D-F74C-4E24-BD1B-C1B9555C2C6A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9913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35EFA-D6C3-4EFB-82B7-615359E4954E}" type="datetime1">
              <a:rPr lang="fr-FR" smtClean="0"/>
              <a:t>21/02/2022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66DD4-EA61-4A07-9082-4AE39DC7C912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E09C9-16DC-4931-A685-2738DF04C1BA}" type="datetime1">
              <a:rPr lang="fr-FR" smtClean="0"/>
              <a:t>21/02/2022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66DD4-EA61-4A07-9082-4AE39DC7C912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4E9ED-E232-4926-8D40-011D4AF7E5B2}" type="datetime1">
              <a:rPr lang="fr-FR" smtClean="0"/>
              <a:t>21/02/2022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66DD4-EA61-4A07-9082-4AE39DC7C912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2FC09-AFAC-4088-9334-360CB56D32DF}" type="datetime1">
              <a:rPr lang="fr-FR" smtClean="0"/>
              <a:t>21/02/2022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66DD4-EA61-4A07-9082-4AE39DC7C912}" type="slidenum">
              <a:rPr lang="fr-FR" smtClean="0"/>
              <a:t>‹#›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6237312"/>
            <a:ext cx="2130809" cy="4046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4C985-A965-4101-9213-0FD5EC9CB10B}" type="datetime1">
              <a:rPr lang="fr-FR" smtClean="0"/>
              <a:t>21/02/2022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66DD4-EA61-4A07-9082-4AE39DC7C912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FA434-6FC6-456B-BA9A-01341AF3ABAF}" type="datetime1">
              <a:rPr lang="fr-FR" smtClean="0"/>
              <a:t>21/02/2022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66DD4-EA61-4A07-9082-4AE39DC7C912}" type="slidenum">
              <a:rPr lang="fr-FR" smtClean="0"/>
              <a:t>‹#›</a:t>
            </a:fld>
            <a:endParaRPr lang="fr-F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505FF-179A-4DB6-B3BC-DF1938606879}" type="datetime1">
              <a:rPr lang="fr-FR" smtClean="0"/>
              <a:t>21/02/2022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66DD4-EA61-4A07-9082-4AE39DC7C912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D7988-3B53-452C-A3A7-4C33B713FED1}" type="datetime1">
              <a:rPr lang="fr-FR" smtClean="0"/>
              <a:t>21/02/2022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66DD4-EA61-4A07-9082-4AE39DC7C912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9002A-CD8E-4C54-92EB-161DA9DDD0AE}" type="datetime1">
              <a:rPr lang="fr-FR" smtClean="0"/>
              <a:t>21/02/2022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66DD4-EA61-4A07-9082-4AE39DC7C912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08A2C-3D84-4786-AAF4-0C0BADF6980B}" type="datetime1">
              <a:rPr lang="fr-FR" smtClean="0"/>
              <a:t>21/02/2022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3866DD4-EA61-4A07-9082-4AE39DC7C912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04FD0-2183-40B6-9A51-C95F942601CC}" type="datetime1">
              <a:rPr lang="fr-FR" smtClean="0"/>
              <a:t>21/02/2022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66DD4-EA61-4A07-9082-4AE39DC7C912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8BFBD13-F479-4732-A5F7-45224809DDE1}" type="datetime1">
              <a:rPr lang="fr-FR" smtClean="0"/>
              <a:t>21/02/2022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C3866DD4-EA61-4A07-9082-4AE39DC7C912}" type="slidenum">
              <a:rPr lang="fr-FR" smtClean="0"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sagita.be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G"/><Relationship Id="rId4" Type="http://schemas.openxmlformats.org/officeDocument/2006/relationships/hyperlink" Target="http://www.sagita.be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013176"/>
            <a:ext cx="9144000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66DD4-EA61-4A07-9082-4AE39DC7C912}" type="slidenum">
              <a:rPr lang="fr-FR" smtClean="0"/>
              <a:pPr/>
              <a:t>1</a:t>
            </a:fld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fr-FR" sz="4400" dirty="0">
                <a:solidFill>
                  <a:schemeClr val="bg1">
                    <a:lumMod val="95000"/>
                  </a:schemeClr>
                </a:solidFill>
                <a:latin typeface="Franklin Gothic Medium"/>
              </a:rPr>
              <a:t>				Drone S-110</a:t>
            </a:r>
            <a:endParaRPr lang="fr-FR" sz="2800" dirty="0">
              <a:solidFill>
                <a:prstClr val="black"/>
              </a:solidFill>
              <a:latin typeface="Franklin Gothic Medium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42" t="-458" r="7453"/>
          <a:stretch/>
        </p:blipFill>
        <p:spPr>
          <a:xfrm>
            <a:off x="157460" y="1155523"/>
            <a:ext cx="8829080" cy="497407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389797" y="786191"/>
            <a:ext cx="83644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400" b="1" dirty="0" err="1">
                <a:solidFill>
                  <a:srgbClr val="669900"/>
                </a:solidFill>
              </a:rPr>
              <a:t>Yüksek</a:t>
            </a:r>
            <a:r>
              <a:rPr lang="fr-BE" sz="1400" b="1" dirty="0">
                <a:solidFill>
                  <a:srgbClr val="669900"/>
                </a:solidFill>
              </a:rPr>
              <a:t> </a:t>
            </a:r>
            <a:r>
              <a:rPr lang="fr-BE" sz="1400" b="1" dirty="0" err="1">
                <a:solidFill>
                  <a:srgbClr val="669900"/>
                </a:solidFill>
              </a:rPr>
              <a:t>hassasiyetli</a:t>
            </a:r>
            <a:r>
              <a:rPr lang="fr-BE" sz="1400" b="1" dirty="0">
                <a:solidFill>
                  <a:srgbClr val="669900"/>
                </a:solidFill>
              </a:rPr>
              <a:t> ve </a:t>
            </a:r>
            <a:r>
              <a:rPr lang="fr-BE" sz="1400" b="1" dirty="0" err="1">
                <a:solidFill>
                  <a:srgbClr val="669900"/>
                </a:solidFill>
              </a:rPr>
              <a:t>uzun</a:t>
            </a:r>
            <a:r>
              <a:rPr lang="fr-BE" sz="1400" b="1" dirty="0">
                <a:solidFill>
                  <a:srgbClr val="669900"/>
                </a:solidFill>
              </a:rPr>
              <a:t> </a:t>
            </a:r>
            <a:r>
              <a:rPr lang="fr-BE" sz="1400" b="1" dirty="0" err="1">
                <a:solidFill>
                  <a:srgbClr val="669900"/>
                </a:solidFill>
              </a:rPr>
              <a:t>süreli</a:t>
            </a:r>
            <a:r>
              <a:rPr lang="fr-BE" sz="1400" b="1" dirty="0">
                <a:solidFill>
                  <a:srgbClr val="669900"/>
                </a:solidFill>
              </a:rPr>
              <a:t> </a:t>
            </a:r>
            <a:r>
              <a:rPr lang="fr-BE" sz="1400" b="1" dirty="0" err="1">
                <a:solidFill>
                  <a:srgbClr val="669900"/>
                </a:solidFill>
              </a:rPr>
              <a:t>görevler</a:t>
            </a:r>
            <a:r>
              <a:rPr lang="fr-BE" sz="1400" b="1" dirty="0">
                <a:solidFill>
                  <a:srgbClr val="669900"/>
                </a:solidFill>
              </a:rPr>
              <a:t> </a:t>
            </a:r>
            <a:r>
              <a:rPr lang="fr-BE" sz="1400" b="1" dirty="0" err="1">
                <a:solidFill>
                  <a:srgbClr val="669900"/>
                </a:solidFill>
              </a:rPr>
              <a:t>için</a:t>
            </a:r>
            <a:r>
              <a:rPr lang="fr-BE" sz="1400" b="1" dirty="0">
                <a:solidFill>
                  <a:srgbClr val="669900"/>
                </a:solidFill>
              </a:rPr>
              <a:t> </a:t>
            </a:r>
            <a:r>
              <a:rPr lang="fr-BE" sz="1400" b="1" dirty="0" err="1">
                <a:solidFill>
                  <a:srgbClr val="669900"/>
                </a:solidFill>
              </a:rPr>
              <a:t>sağlam</a:t>
            </a:r>
            <a:r>
              <a:rPr lang="fr-BE" sz="1400" b="1" dirty="0">
                <a:solidFill>
                  <a:srgbClr val="669900"/>
                </a:solidFill>
              </a:rPr>
              <a:t> ve </a:t>
            </a:r>
            <a:r>
              <a:rPr lang="fr-BE" sz="1400" b="1" dirty="0" err="1">
                <a:solidFill>
                  <a:srgbClr val="669900"/>
                </a:solidFill>
              </a:rPr>
              <a:t>dayanıklı</a:t>
            </a:r>
            <a:r>
              <a:rPr lang="fr-BE" sz="1400" b="1" dirty="0">
                <a:solidFill>
                  <a:srgbClr val="669900"/>
                </a:solidFill>
              </a:rPr>
              <a:t> </a:t>
            </a:r>
            <a:r>
              <a:rPr lang="fr-BE" sz="1400" b="1" dirty="0" err="1">
                <a:solidFill>
                  <a:srgbClr val="669900"/>
                </a:solidFill>
              </a:rPr>
              <a:t>bir</a:t>
            </a:r>
            <a:r>
              <a:rPr lang="fr-BE" sz="1400" b="1" dirty="0">
                <a:solidFill>
                  <a:srgbClr val="669900"/>
                </a:solidFill>
              </a:rPr>
              <a:t> VTOL drone</a:t>
            </a:r>
          </a:p>
        </p:txBody>
      </p:sp>
    </p:spTree>
    <p:extLst>
      <p:ext uri="{BB962C8B-B14F-4D97-AF65-F5344CB8AC3E}">
        <p14:creationId xmlns:p14="http://schemas.microsoft.com/office/powerpoint/2010/main" val="1185655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013176"/>
            <a:ext cx="9144000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66DD4-EA61-4A07-9082-4AE39DC7C912}" type="slidenum">
              <a:rPr lang="fr-FR" smtClean="0"/>
              <a:t>10</a:t>
            </a:fld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>
                    <a:lumMod val="95000"/>
                  </a:schemeClr>
                </a:solidFill>
              </a:rPr>
              <a:t>S-110’un </a:t>
            </a:r>
            <a:r>
              <a:rPr lang="en-US" sz="2800" b="1" dirty="0" err="1">
                <a:solidFill>
                  <a:schemeClr val="bg1">
                    <a:lumMod val="95000"/>
                  </a:schemeClr>
                </a:solidFill>
              </a:rPr>
              <a:t>Diğer</a:t>
            </a:r>
            <a:r>
              <a:rPr lang="en-US" sz="2800" b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bg1">
                    <a:lumMod val="95000"/>
                  </a:schemeClr>
                </a:solidFill>
              </a:rPr>
              <a:t>İnsansız</a:t>
            </a:r>
            <a:r>
              <a:rPr lang="en-US" sz="2800" b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bg1">
                    <a:lumMod val="95000"/>
                  </a:schemeClr>
                </a:solidFill>
              </a:rPr>
              <a:t>Hava</a:t>
            </a:r>
            <a:r>
              <a:rPr lang="en-US" sz="2800" b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bg1">
                    <a:lumMod val="95000"/>
                  </a:schemeClr>
                </a:solidFill>
              </a:rPr>
              <a:t>Araçlarıyla</a:t>
            </a:r>
            <a:r>
              <a:rPr lang="en-US" sz="2800" b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bg1">
                    <a:lumMod val="95000"/>
                  </a:schemeClr>
                </a:solidFill>
              </a:rPr>
              <a:t>Karşılaştırması</a:t>
            </a:r>
            <a:endParaRPr lang="en-US" sz="28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" name="Espace réservé du contenu 2"/>
          <p:cNvSpPr>
            <a:spLocks noGrp="1"/>
          </p:cNvSpPr>
          <p:nvPr>
            <p:ph idx="1"/>
          </p:nvPr>
        </p:nvSpPr>
        <p:spPr>
          <a:xfrm>
            <a:off x="53752" y="534598"/>
            <a:ext cx="9036496" cy="5184576"/>
          </a:xfrm>
        </p:spPr>
        <p:txBody>
          <a:bodyPr>
            <a:normAutofit/>
          </a:bodyPr>
          <a:lstStyle/>
          <a:p>
            <a:pPr lvl="2">
              <a:buFont typeface="Arial" panose="020B0604020202020204" pitchFamily="34" charset="0"/>
              <a:buChar char="•"/>
            </a:pPr>
            <a:endParaRPr lang="fr-BE" b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fr-BE" b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SABİT KANATLI İHA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fr-BE" dirty="0"/>
              <a:t>S-110: Palet </a:t>
            </a:r>
            <a:r>
              <a:rPr lang="fr-BE" dirty="0" err="1"/>
              <a:t>ya</a:t>
            </a:r>
            <a:r>
              <a:rPr lang="fr-BE" dirty="0"/>
              <a:t> da </a:t>
            </a:r>
            <a:r>
              <a:rPr lang="fr-BE" dirty="0" err="1"/>
              <a:t>rampaya</a:t>
            </a:r>
            <a:r>
              <a:rPr lang="fr-BE" dirty="0"/>
              <a:t> </a:t>
            </a:r>
            <a:r>
              <a:rPr lang="fr-BE" dirty="0" err="1"/>
              <a:t>ihtiyaç</a:t>
            </a:r>
            <a:r>
              <a:rPr lang="fr-BE" dirty="0"/>
              <a:t> </a:t>
            </a:r>
            <a:r>
              <a:rPr lang="fr-BE" dirty="0" err="1"/>
              <a:t>duymadan</a:t>
            </a:r>
            <a:r>
              <a:rPr lang="fr-BE" dirty="0"/>
              <a:t> </a:t>
            </a:r>
            <a:r>
              <a:rPr lang="fr-BE" dirty="0" err="1"/>
              <a:t>daha</a:t>
            </a:r>
            <a:r>
              <a:rPr lang="fr-BE" dirty="0"/>
              <a:t> </a:t>
            </a:r>
            <a:r>
              <a:rPr lang="fr-BE" dirty="0" err="1"/>
              <a:t>rahat</a:t>
            </a:r>
            <a:r>
              <a:rPr lang="fr-BE" dirty="0"/>
              <a:t> </a:t>
            </a:r>
            <a:r>
              <a:rPr lang="fr-BE" dirty="0" err="1"/>
              <a:t>bir</a:t>
            </a:r>
            <a:r>
              <a:rPr lang="fr-BE" dirty="0"/>
              <a:t> </a:t>
            </a:r>
            <a:r>
              <a:rPr lang="fr-BE" dirty="0" err="1"/>
              <a:t>kullanım</a:t>
            </a:r>
            <a:endParaRPr lang="fr-BE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fr-BE" dirty="0"/>
              <a:t>S-110: </a:t>
            </a:r>
            <a:r>
              <a:rPr lang="fr-BE" dirty="0" err="1"/>
              <a:t>Kötü</a:t>
            </a:r>
            <a:r>
              <a:rPr lang="fr-BE" dirty="0"/>
              <a:t> hava </a:t>
            </a:r>
            <a:r>
              <a:rPr lang="fr-BE" dirty="0" err="1"/>
              <a:t>koşullarında</a:t>
            </a:r>
            <a:r>
              <a:rPr lang="fr-BE" dirty="0"/>
              <a:t> </a:t>
            </a:r>
            <a:r>
              <a:rPr lang="fr-BE" dirty="0" err="1"/>
              <a:t>daha</a:t>
            </a:r>
            <a:r>
              <a:rPr lang="fr-BE" dirty="0"/>
              <a:t> </a:t>
            </a:r>
            <a:r>
              <a:rPr lang="fr-BE" dirty="0" err="1"/>
              <a:t>stabil</a:t>
            </a:r>
            <a:endParaRPr lang="fr-BE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fr-BE" dirty="0"/>
              <a:t>S-110:Havada </a:t>
            </a:r>
            <a:r>
              <a:rPr lang="fr-BE" dirty="0" err="1"/>
              <a:t>asılı</a:t>
            </a:r>
            <a:r>
              <a:rPr lang="fr-BE" dirty="0"/>
              <a:t> </a:t>
            </a:r>
            <a:r>
              <a:rPr lang="fr-BE" dirty="0" err="1"/>
              <a:t>kalabilme</a:t>
            </a:r>
            <a:endParaRPr lang="fr-BE" dirty="0"/>
          </a:p>
          <a:p>
            <a:pPr marL="0" indent="0"/>
            <a:r>
              <a:rPr lang="fr-BE" b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	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BE" b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ELEKTRİKLİ MULTİKOPTER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fr-BE" dirty="0"/>
              <a:t>S-110: 11 </a:t>
            </a:r>
            <a:r>
              <a:rPr lang="fr-BE" dirty="0" err="1"/>
              <a:t>saat</a:t>
            </a:r>
            <a:r>
              <a:rPr lang="fr-BE" dirty="0"/>
              <a:t> 20 </a:t>
            </a:r>
            <a:r>
              <a:rPr lang="fr-BE" dirty="0" err="1"/>
              <a:t>dakikaya</a:t>
            </a:r>
            <a:r>
              <a:rPr lang="fr-BE" dirty="0"/>
              <a:t> </a:t>
            </a:r>
            <a:r>
              <a:rPr lang="fr-BE" dirty="0" err="1"/>
              <a:t>kadar</a:t>
            </a:r>
            <a:r>
              <a:rPr lang="fr-BE" dirty="0"/>
              <a:t> </a:t>
            </a:r>
            <a:r>
              <a:rPr lang="fr-BE" dirty="0" err="1"/>
              <a:t>daha</a:t>
            </a:r>
            <a:r>
              <a:rPr lang="fr-BE" dirty="0"/>
              <a:t> </a:t>
            </a:r>
            <a:r>
              <a:rPr lang="fr-BE" dirty="0" err="1"/>
              <a:t>uzun</a:t>
            </a:r>
            <a:r>
              <a:rPr lang="fr-BE" dirty="0"/>
              <a:t> </a:t>
            </a:r>
            <a:r>
              <a:rPr lang="fr-BE" dirty="0" err="1"/>
              <a:t>uçuş</a:t>
            </a:r>
            <a:r>
              <a:rPr lang="fr-BE" dirty="0"/>
              <a:t> </a:t>
            </a:r>
            <a:r>
              <a:rPr lang="fr-BE" dirty="0" err="1"/>
              <a:t>süresi</a:t>
            </a:r>
            <a:endParaRPr lang="fr-BE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fr-BE" dirty="0"/>
              <a:t>S-110: </a:t>
            </a:r>
            <a:r>
              <a:rPr lang="fr-BE" dirty="0" err="1"/>
              <a:t>Daha</a:t>
            </a:r>
            <a:r>
              <a:rPr lang="fr-BE" dirty="0"/>
              <a:t> </a:t>
            </a:r>
            <a:r>
              <a:rPr lang="fr-BE" dirty="0" err="1"/>
              <a:t>fazla</a:t>
            </a:r>
            <a:r>
              <a:rPr lang="fr-BE" dirty="0"/>
              <a:t> </a:t>
            </a:r>
            <a:r>
              <a:rPr lang="fr-BE" dirty="0" err="1"/>
              <a:t>yük</a:t>
            </a:r>
            <a:r>
              <a:rPr lang="fr-BE" dirty="0"/>
              <a:t> </a:t>
            </a:r>
            <a:r>
              <a:rPr lang="fr-BE" dirty="0" err="1"/>
              <a:t>taşıyabilme</a:t>
            </a:r>
            <a:endParaRPr lang="fr-BE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fr-BE" dirty="0"/>
              <a:t>S-110:Türbülansa </a:t>
            </a:r>
            <a:r>
              <a:rPr lang="fr-BE" dirty="0" err="1"/>
              <a:t>daha</a:t>
            </a:r>
            <a:r>
              <a:rPr lang="fr-BE" dirty="0"/>
              <a:t> </a:t>
            </a:r>
            <a:r>
              <a:rPr lang="fr-BE" dirty="0" err="1"/>
              <a:t>az</a:t>
            </a:r>
            <a:r>
              <a:rPr lang="fr-BE" dirty="0"/>
              <a:t> </a:t>
            </a:r>
            <a:r>
              <a:rPr lang="fr-BE" dirty="0" err="1"/>
              <a:t>duyarlı</a:t>
            </a:r>
            <a:r>
              <a:rPr lang="fr-BE" dirty="0"/>
              <a:t>, </a:t>
            </a:r>
            <a:r>
              <a:rPr lang="fr-BE" dirty="0" err="1"/>
              <a:t>daha</a:t>
            </a:r>
            <a:r>
              <a:rPr lang="fr-BE" dirty="0"/>
              <a:t> </a:t>
            </a:r>
            <a:r>
              <a:rPr lang="fr-BE" dirty="0" err="1"/>
              <a:t>verimli</a:t>
            </a:r>
            <a:r>
              <a:rPr lang="fr-BE" dirty="0"/>
              <a:t> rotor</a:t>
            </a:r>
          </a:p>
          <a:p>
            <a:pPr>
              <a:buFont typeface="Arial" panose="020B0604020202020204" pitchFamily="34" charset="0"/>
              <a:buChar char="•"/>
            </a:pPr>
            <a:endParaRPr lang="fr-BE" b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BE" b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TRANSMİSYON SİSTEMLİ HELİKOPTERLER</a:t>
            </a:r>
            <a:endParaRPr lang="fr-BE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fr-BE" dirty="0">
                <a:ln w="0"/>
              </a:rPr>
              <a:t>S-110: </a:t>
            </a:r>
            <a:r>
              <a:rPr lang="fr-BE" dirty="0" err="1">
                <a:ln w="0"/>
              </a:rPr>
              <a:t>Daha</a:t>
            </a:r>
            <a:r>
              <a:rPr lang="fr-BE" dirty="0">
                <a:ln w="0"/>
              </a:rPr>
              <a:t> u</a:t>
            </a:r>
            <a:r>
              <a:rPr lang="fr-BE">
                <a:ln w="0"/>
              </a:rPr>
              <a:t>cuz</a:t>
            </a:r>
            <a:endParaRPr lang="fr-BE" dirty="0">
              <a:ln w="0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fr-BE" dirty="0"/>
              <a:t>S-110: </a:t>
            </a:r>
            <a:r>
              <a:rPr lang="fr-BE" dirty="0" err="1">
                <a:ln w="0"/>
              </a:rPr>
              <a:t>Daha</a:t>
            </a:r>
            <a:r>
              <a:rPr lang="fr-BE" dirty="0">
                <a:ln w="0"/>
              </a:rPr>
              <a:t> </a:t>
            </a:r>
            <a:r>
              <a:rPr lang="fr-BE" dirty="0" err="1">
                <a:ln w="0"/>
              </a:rPr>
              <a:t>güvenilir</a:t>
            </a:r>
            <a:r>
              <a:rPr lang="fr-BE" dirty="0">
                <a:ln w="0"/>
              </a:rPr>
              <a:t> (</a:t>
            </a:r>
            <a:r>
              <a:rPr lang="fr-BE" dirty="0" err="1">
                <a:ln w="0"/>
              </a:rPr>
              <a:t>Sadeliği</a:t>
            </a:r>
            <a:r>
              <a:rPr lang="fr-BE" dirty="0">
                <a:ln w="0"/>
              </a:rPr>
              <a:t> </a:t>
            </a:r>
            <a:r>
              <a:rPr lang="fr-BE" dirty="0" err="1">
                <a:ln w="0"/>
              </a:rPr>
              <a:t>sebebiyle</a:t>
            </a:r>
            <a:r>
              <a:rPr lang="fr-BE" dirty="0">
                <a:ln w="0"/>
              </a:rPr>
              <a:t>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fr-BE" dirty="0"/>
              <a:t>S-110: </a:t>
            </a:r>
            <a:r>
              <a:rPr lang="fr-BE" dirty="0" err="1">
                <a:ln w="0"/>
              </a:rPr>
              <a:t>Bakımı</a:t>
            </a:r>
            <a:r>
              <a:rPr lang="fr-BE" dirty="0">
                <a:ln w="0"/>
              </a:rPr>
              <a:t> </a:t>
            </a:r>
            <a:r>
              <a:rPr lang="fr-BE" dirty="0" err="1">
                <a:ln w="0"/>
              </a:rPr>
              <a:t>daha</a:t>
            </a:r>
            <a:r>
              <a:rPr lang="fr-BE" dirty="0">
                <a:ln w="0"/>
              </a:rPr>
              <a:t> </a:t>
            </a:r>
            <a:r>
              <a:rPr lang="fr-BE" dirty="0" err="1">
                <a:ln w="0"/>
              </a:rPr>
              <a:t>ucuz</a:t>
            </a:r>
            <a:r>
              <a:rPr lang="fr-BE" dirty="0">
                <a:ln w="0"/>
              </a:rPr>
              <a:t>, </a:t>
            </a:r>
            <a:r>
              <a:rPr lang="fr-BE" dirty="0" err="1">
                <a:ln w="0"/>
              </a:rPr>
              <a:t>titreşimi</a:t>
            </a:r>
            <a:r>
              <a:rPr lang="fr-BE" dirty="0">
                <a:ln w="0"/>
              </a:rPr>
              <a:t> </a:t>
            </a:r>
            <a:r>
              <a:rPr lang="fr-BE" dirty="0" err="1">
                <a:ln w="0"/>
              </a:rPr>
              <a:t>daha</a:t>
            </a:r>
            <a:r>
              <a:rPr lang="fr-BE" dirty="0">
                <a:ln w="0"/>
              </a:rPr>
              <a:t> </a:t>
            </a:r>
            <a:r>
              <a:rPr lang="fr-BE" dirty="0" err="1">
                <a:ln w="0"/>
              </a:rPr>
              <a:t>az</a:t>
            </a:r>
            <a:endParaRPr lang="fr-BE" dirty="0">
              <a:ln w="0"/>
            </a:endParaRPr>
          </a:p>
          <a:p>
            <a:pPr lvl="2">
              <a:buFont typeface="Arial" panose="020B0604020202020204" pitchFamily="34" charset="0"/>
              <a:buChar char="•"/>
            </a:pPr>
            <a:endParaRPr lang="fr-BE" dirty="0">
              <a:ln w="0"/>
            </a:endParaRPr>
          </a:p>
          <a:p>
            <a:pPr marL="237744" lvl="2" indent="0">
              <a:buNone/>
            </a:pPr>
            <a:endParaRPr lang="fr-BE" dirty="0">
              <a:ln w="0"/>
            </a:endParaRPr>
          </a:p>
          <a:p>
            <a:pPr lvl="2">
              <a:buFont typeface="Arial" panose="020B0604020202020204" pitchFamily="34" charset="0"/>
              <a:buChar char="•"/>
            </a:pPr>
            <a:endParaRPr lang="fr-BE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lvl="2">
              <a:buFont typeface="Arial" panose="020B0604020202020204" pitchFamily="34" charset="0"/>
              <a:buChar char="•"/>
            </a:pPr>
            <a:endParaRPr lang="fr-BE" b="0" dirty="0"/>
          </a:p>
          <a:p>
            <a:pPr lvl="2">
              <a:buFont typeface="Arial" panose="020B0604020202020204" pitchFamily="34" charset="0"/>
              <a:buChar char="•"/>
            </a:pPr>
            <a:endParaRPr lang="fr-BE" b="0" dirty="0"/>
          </a:p>
          <a:p>
            <a:pPr>
              <a:buFont typeface="Arial" panose="020B0604020202020204" pitchFamily="34" charset="0"/>
              <a:buChar char="•"/>
            </a:pPr>
            <a:endParaRPr lang="fr-BE" b="0" dirty="0"/>
          </a:p>
          <a:p>
            <a:pPr>
              <a:buFont typeface="Arial" panose="020B0604020202020204" pitchFamily="34" charset="0"/>
              <a:buChar char="•"/>
            </a:pPr>
            <a:endParaRPr lang="fr-BE" b="0" dirty="0"/>
          </a:p>
        </p:txBody>
      </p:sp>
    </p:spTree>
    <p:extLst>
      <p:ext uri="{BB962C8B-B14F-4D97-AF65-F5344CB8AC3E}">
        <p14:creationId xmlns:p14="http://schemas.microsoft.com/office/powerpoint/2010/main" val="652537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013176"/>
            <a:ext cx="9144000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66DD4-EA61-4A07-9082-4AE39DC7C912}" type="slidenum">
              <a:rPr lang="fr-FR" smtClean="0"/>
              <a:t>11</a:t>
            </a:fld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>
                    <a:lumMod val="95000"/>
                  </a:schemeClr>
                </a:solidFill>
              </a:rPr>
              <a:t>S-110 </a:t>
            </a:r>
            <a:r>
              <a:rPr lang="en-US" sz="2800" b="1" dirty="0" err="1">
                <a:solidFill>
                  <a:schemeClr val="bg1">
                    <a:lumMod val="95000"/>
                  </a:schemeClr>
                </a:solidFill>
              </a:rPr>
              <a:t>Ayırt</a:t>
            </a:r>
            <a:r>
              <a:rPr lang="en-US" sz="2800" b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bg1">
                    <a:lumMod val="95000"/>
                  </a:schemeClr>
                </a:solidFill>
              </a:rPr>
              <a:t>Edici</a:t>
            </a:r>
            <a:r>
              <a:rPr lang="en-US" sz="2800" b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bg1">
                    <a:lumMod val="95000"/>
                  </a:schemeClr>
                </a:solidFill>
              </a:rPr>
              <a:t>Özellikler</a:t>
            </a:r>
            <a:endParaRPr lang="en-US" sz="28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" name="Espace réservé du contenu 2"/>
          <p:cNvSpPr>
            <a:spLocks noGrp="1"/>
          </p:cNvSpPr>
          <p:nvPr>
            <p:ph idx="1"/>
          </p:nvPr>
        </p:nvSpPr>
        <p:spPr>
          <a:xfrm>
            <a:off x="107504" y="692696"/>
            <a:ext cx="8712968" cy="4968552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fr-BE" b="0" dirty="0"/>
          </a:p>
          <a:p>
            <a:pPr>
              <a:buFont typeface="Arial" panose="020B0604020202020204" pitchFamily="34" charset="0"/>
              <a:buChar char="•"/>
            </a:pPr>
            <a:r>
              <a:rPr lang="fr-BE" sz="1800" b="0" dirty="0" err="1"/>
              <a:t>Yükün</a:t>
            </a:r>
            <a:r>
              <a:rPr lang="fr-BE" sz="1800" b="0" dirty="0"/>
              <a:t> </a:t>
            </a:r>
            <a:r>
              <a:rPr lang="fr-BE" sz="1800" b="0" dirty="0" err="1"/>
              <a:t>şasiye</a:t>
            </a:r>
            <a:r>
              <a:rPr lang="fr-BE" sz="1800" b="0" dirty="0"/>
              <a:t> </a:t>
            </a:r>
            <a:r>
              <a:rPr lang="fr-BE" sz="1800" b="0" dirty="0" err="1"/>
              <a:t>kolay</a:t>
            </a:r>
            <a:r>
              <a:rPr lang="fr-BE" sz="1800" b="0" dirty="0"/>
              <a:t> </a:t>
            </a:r>
            <a:r>
              <a:rPr lang="fr-BE" sz="1800" b="0" dirty="0" err="1"/>
              <a:t>bağlanması</a:t>
            </a:r>
            <a:r>
              <a:rPr lang="fr-BE" sz="1800" b="0" dirty="0"/>
              <a:t> (</a:t>
            </a:r>
            <a:r>
              <a:rPr lang="fr-BE" sz="1800" b="0" dirty="0" err="1"/>
              <a:t>çap</a:t>
            </a:r>
            <a:r>
              <a:rPr lang="fr-BE" sz="1800" b="0" dirty="0"/>
              <a:t> 600 mm)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BE" sz="1800" b="0" dirty="0" err="1"/>
              <a:t>Modüler</a:t>
            </a:r>
            <a:r>
              <a:rPr lang="fr-BE" sz="1800" b="0" dirty="0"/>
              <a:t> </a:t>
            </a:r>
            <a:r>
              <a:rPr lang="fr-BE" sz="1800" b="0" dirty="0" err="1"/>
              <a:t>Tasarım</a:t>
            </a:r>
            <a:r>
              <a:rPr lang="fr-BE" sz="1800" b="0" dirty="0"/>
              <a:t>: </a:t>
            </a:r>
            <a:r>
              <a:rPr lang="fr-BE" sz="1800" b="0" dirty="0" err="1"/>
              <a:t>Kolay</a:t>
            </a:r>
            <a:r>
              <a:rPr lang="fr-BE" sz="1800" b="0" dirty="0"/>
              <a:t> </a:t>
            </a:r>
            <a:r>
              <a:rPr lang="fr-BE" sz="1800" b="0" dirty="0" err="1"/>
              <a:t>erişilebilirlik</a:t>
            </a:r>
            <a:r>
              <a:rPr lang="fr-BE" sz="1800" b="0" dirty="0"/>
              <a:t> ve </a:t>
            </a:r>
            <a:r>
              <a:rPr lang="fr-BE" sz="1800" b="0" dirty="0" err="1"/>
              <a:t>kolay</a:t>
            </a:r>
            <a:r>
              <a:rPr lang="fr-BE" sz="1800" b="0" dirty="0"/>
              <a:t> </a:t>
            </a:r>
            <a:r>
              <a:rPr lang="fr-BE" sz="1800" b="0" dirty="0" err="1"/>
              <a:t>montaj</a:t>
            </a:r>
            <a:r>
              <a:rPr lang="fr-BE" sz="1800" b="0" dirty="0"/>
              <a:t>/</a:t>
            </a:r>
            <a:r>
              <a:rPr lang="fr-BE" sz="1800" b="0" dirty="0" err="1"/>
              <a:t>demontaj</a:t>
            </a:r>
            <a:endParaRPr lang="fr-BE" sz="1800" b="0" dirty="0"/>
          </a:p>
          <a:p>
            <a:pPr>
              <a:buFont typeface="Arial" panose="020B0604020202020204" pitchFamily="34" charset="0"/>
              <a:buChar char="•"/>
            </a:pPr>
            <a:r>
              <a:rPr lang="fr-BE" sz="1800" b="0" dirty="0" err="1"/>
              <a:t>Mekanik</a:t>
            </a:r>
            <a:r>
              <a:rPr lang="fr-BE" sz="1800" b="0" dirty="0"/>
              <a:t> </a:t>
            </a:r>
            <a:r>
              <a:rPr lang="fr-BE" sz="1800" b="0" dirty="0" err="1"/>
              <a:t>olmayan</a:t>
            </a:r>
            <a:r>
              <a:rPr lang="fr-BE" sz="1800" b="0" dirty="0"/>
              <a:t> </a:t>
            </a:r>
            <a:r>
              <a:rPr lang="fr-BE" sz="1800" b="0" dirty="0" err="1"/>
              <a:t>kolay</a:t>
            </a:r>
            <a:r>
              <a:rPr lang="fr-BE" sz="1800" b="0" dirty="0"/>
              <a:t> </a:t>
            </a:r>
            <a:r>
              <a:rPr lang="fr-BE" sz="1800" b="0" dirty="0" err="1"/>
              <a:t>aktarım</a:t>
            </a:r>
            <a:r>
              <a:rPr lang="fr-BE" sz="1800" b="0" dirty="0"/>
              <a:t>, </a:t>
            </a:r>
            <a:r>
              <a:rPr lang="fr-BE" sz="1800" b="0" dirty="0" err="1"/>
              <a:t>titreşimsiz</a:t>
            </a:r>
            <a:r>
              <a:rPr lang="fr-BE" sz="1800" b="0" dirty="0"/>
              <a:t> </a:t>
            </a:r>
            <a:r>
              <a:rPr lang="fr-BE" sz="1800" b="0" dirty="0" err="1"/>
              <a:t>olması</a:t>
            </a:r>
            <a:r>
              <a:rPr lang="fr-BE" sz="1800" b="0" dirty="0"/>
              <a:t> </a:t>
            </a:r>
            <a:r>
              <a:rPr lang="fr-BE" sz="1800" b="0" dirty="0" err="1"/>
              <a:t>sebebiyle</a:t>
            </a:r>
            <a:r>
              <a:rPr lang="fr-BE" sz="1800" b="0" dirty="0"/>
              <a:t> </a:t>
            </a:r>
            <a:r>
              <a:rPr lang="fr-BE" sz="1800" b="0" dirty="0" err="1"/>
              <a:t>kameralar</a:t>
            </a:r>
            <a:r>
              <a:rPr lang="fr-BE" sz="1800" b="0" dirty="0"/>
              <a:t> </a:t>
            </a:r>
            <a:r>
              <a:rPr lang="fr-BE" sz="1800" b="0" dirty="0" err="1"/>
              <a:t>için</a:t>
            </a:r>
            <a:r>
              <a:rPr lang="fr-BE" sz="1800" b="0" dirty="0"/>
              <a:t> </a:t>
            </a:r>
            <a:r>
              <a:rPr lang="fr-BE" sz="1800" b="0" dirty="0" err="1"/>
              <a:t>avantajlı</a:t>
            </a:r>
            <a:r>
              <a:rPr lang="fr-BE" sz="1800" b="0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BE" sz="1800" b="0" dirty="0" err="1"/>
              <a:t>Kompakt</a:t>
            </a:r>
            <a:r>
              <a:rPr lang="fr-BE" sz="1800" b="0" dirty="0"/>
              <a:t> </a:t>
            </a:r>
            <a:r>
              <a:rPr lang="fr-BE" sz="1800" b="0" dirty="0" err="1"/>
              <a:t>boyut</a:t>
            </a:r>
            <a:endParaRPr lang="fr-BE" sz="1800" b="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1800" b="0" dirty="0" err="1"/>
              <a:t>Rotorun</a:t>
            </a:r>
            <a:r>
              <a:rPr lang="en-GB" sz="1800" b="0" dirty="0"/>
              <a:t> </a:t>
            </a:r>
            <a:r>
              <a:rPr lang="en-GB" sz="1800" b="0" dirty="0" err="1"/>
              <a:t>altına</a:t>
            </a:r>
            <a:r>
              <a:rPr lang="en-GB" sz="1800" b="0" dirty="0"/>
              <a:t> </a:t>
            </a:r>
            <a:r>
              <a:rPr lang="en-GB" sz="1800" b="0" dirty="0" err="1"/>
              <a:t>veya</a:t>
            </a:r>
            <a:r>
              <a:rPr lang="en-GB" sz="1800" b="0" dirty="0"/>
              <a:t> </a:t>
            </a:r>
            <a:r>
              <a:rPr lang="en-GB" sz="1800" b="0" dirty="0" err="1"/>
              <a:t>üstüne</a:t>
            </a:r>
            <a:r>
              <a:rPr lang="en-GB" sz="1800" b="0" dirty="0"/>
              <a:t> </a:t>
            </a:r>
            <a:r>
              <a:rPr lang="en-GB" sz="1800" b="0" dirty="0" err="1"/>
              <a:t>yük</a:t>
            </a:r>
            <a:r>
              <a:rPr lang="en-GB" sz="1800" b="0" dirty="0"/>
              <a:t> </a:t>
            </a:r>
            <a:r>
              <a:rPr lang="en-GB" sz="1800" b="0" dirty="0" err="1"/>
              <a:t>montajı</a:t>
            </a:r>
            <a:r>
              <a:rPr lang="en-GB" sz="1800" b="0" dirty="0"/>
              <a:t> </a:t>
            </a:r>
            <a:r>
              <a:rPr lang="en-GB" sz="1800" b="0" dirty="0" err="1"/>
              <a:t>imkanı</a:t>
            </a:r>
            <a:endParaRPr lang="en-GB" sz="1800" b="0" dirty="0"/>
          </a:p>
          <a:p>
            <a:pPr>
              <a:buFont typeface="Arial" panose="020B0604020202020204" pitchFamily="34" charset="0"/>
              <a:buChar char="•"/>
            </a:pPr>
            <a:r>
              <a:rPr lang="fr-BE" sz="1800" b="0" dirty="0" err="1"/>
              <a:t>Gövdenin</a:t>
            </a:r>
            <a:r>
              <a:rPr lang="fr-BE" sz="1800" b="0" dirty="0"/>
              <a:t> </a:t>
            </a:r>
            <a:r>
              <a:rPr lang="fr-BE" sz="1800" b="0" dirty="0" err="1"/>
              <a:t>dairesel</a:t>
            </a:r>
            <a:r>
              <a:rPr lang="fr-BE" sz="1800" b="0" dirty="0"/>
              <a:t> </a:t>
            </a:r>
            <a:r>
              <a:rPr lang="fr-BE" sz="1800" b="0" dirty="0" err="1"/>
              <a:t>şekli</a:t>
            </a:r>
            <a:r>
              <a:rPr lang="fr-BE" sz="1800" b="0" dirty="0"/>
              <a:t> </a:t>
            </a:r>
            <a:r>
              <a:rPr lang="fr-BE" sz="1800" b="0" dirty="0" err="1"/>
              <a:t>nedeniyle</a:t>
            </a:r>
            <a:r>
              <a:rPr lang="fr-BE" sz="1800" b="0" dirty="0"/>
              <a:t> </a:t>
            </a:r>
            <a:r>
              <a:rPr lang="fr-BE" sz="1800" b="0" dirty="0" err="1"/>
              <a:t>zikzak</a:t>
            </a:r>
            <a:r>
              <a:rPr lang="fr-BE" sz="1800" b="0" dirty="0"/>
              <a:t> </a:t>
            </a:r>
            <a:r>
              <a:rPr lang="fr-BE" sz="1800" b="0" dirty="0" err="1"/>
              <a:t>hareketlerde</a:t>
            </a:r>
            <a:r>
              <a:rPr lang="fr-BE" sz="1800" b="0" dirty="0"/>
              <a:t> </a:t>
            </a:r>
            <a:r>
              <a:rPr lang="fr-BE" sz="1800" b="0" dirty="0" err="1"/>
              <a:t>denge</a:t>
            </a:r>
            <a:endParaRPr lang="fr-BE" sz="1800" b="0" dirty="0"/>
          </a:p>
          <a:p>
            <a:pPr>
              <a:buFont typeface="Arial" panose="020B0604020202020204" pitchFamily="34" charset="0"/>
              <a:buChar char="•"/>
            </a:pPr>
            <a:r>
              <a:rPr lang="fr-BE" sz="1800" b="0" dirty="0" err="1"/>
              <a:t>Düşük</a:t>
            </a:r>
            <a:r>
              <a:rPr lang="fr-BE" sz="1800" b="0" dirty="0"/>
              <a:t> </a:t>
            </a:r>
            <a:r>
              <a:rPr lang="fr-BE" sz="1800" b="0" dirty="0" err="1"/>
              <a:t>türbin</a:t>
            </a:r>
            <a:r>
              <a:rPr lang="fr-BE" sz="1800" b="0" dirty="0"/>
              <a:t> </a:t>
            </a:r>
            <a:r>
              <a:rPr lang="fr-BE" sz="1800" b="0" dirty="0" err="1"/>
              <a:t>çıkış</a:t>
            </a:r>
            <a:r>
              <a:rPr lang="fr-BE" sz="1800" b="0" dirty="0"/>
              <a:t> </a:t>
            </a:r>
            <a:r>
              <a:rPr lang="fr-BE" sz="1800" b="0" dirty="0" err="1"/>
              <a:t>sıcaklığı</a:t>
            </a:r>
            <a:r>
              <a:rPr lang="fr-BE" sz="1800" b="0" dirty="0"/>
              <a:t> </a:t>
            </a:r>
            <a:r>
              <a:rPr lang="fr-BE" sz="1800" b="0" dirty="0" err="1"/>
              <a:t>nedeniyle</a:t>
            </a:r>
            <a:r>
              <a:rPr lang="fr-BE" sz="1800" b="0" dirty="0"/>
              <a:t> </a:t>
            </a:r>
            <a:r>
              <a:rPr lang="fr-BE" sz="1800" b="0" dirty="0" err="1"/>
              <a:t>düşük</a:t>
            </a:r>
            <a:r>
              <a:rPr lang="fr-BE" sz="1800" b="0" dirty="0"/>
              <a:t> </a:t>
            </a:r>
            <a:r>
              <a:rPr lang="fr-BE" sz="1800" b="0" dirty="0" err="1"/>
              <a:t>kızılötesi</a:t>
            </a:r>
            <a:r>
              <a:rPr lang="fr-BE" sz="1800" b="0" dirty="0"/>
              <a:t> </a:t>
            </a:r>
            <a:r>
              <a:rPr lang="fr-BE" sz="1800" b="0" dirty="0" err="1"/>
              <a:t>imza</a:t>
            </a:r>
            <a:endParaRPr lang="fr-BE" sz="1800" b="0" dirty="0"/>
          </a:p>
          <a:p>
            <a:pPr>
              <a:buFont typeface="Arial" panose="020B0604020202020204" pitchFamily="34" charset="0"/>
              <a:buChar char="•"/>
            </a:pPr>
            <a:r>
              <a:rPr lang="fr-BE" sz="1800" b="0" dirty="0" err="1"/>
              <a:t>Yüksek</a:t>
            </a:r>
            <a:r>
              <a:rPr lang="fr-BE" sz="1800" b="0" dirty="0"/>
              <a:t> </a:t>
            </a:r>
            <a:r>
              <a:rPr lang="fr-BE" sz="1800" b="0" dirty="0" err="1"/>
              <a:t>güvenilirlik</a:t>
            </a:r>
            <a:r>
              <a:rPr lang="fr-BE" sz="1800" b="0" dirty="0"/>
              <a:t>: </a:t>
            </a:r>
            <a:r>
              <a:rPr lang="fr-BE" sz="1800" b="0" dirty="0" err="1"/>
              <a:t>aşınmayan</a:t>
            </a:r>
            <a:r>
              <a:rPr lang="fr-BE" sz="1800" b="0" dirty="0"/>
              <a:t>, </a:t>
            </a:r>
            <a:r>
              <a:rPr lang="fr-BE" sz="1800" b="0" dirty="0" err="1"/>
              <a:t>yağlama</a:t>
            </a:r>
            <a:r>
              <a:rPr lang="fr-BE" sz="1800" b="0" dirty="0"/>
              <a:t> </a:t>
            </a:r>
            <a:r>
              <a:rPr lang="fr-BE" sz="1800" b="0" dirty="0" err="1"/>
              <a:t>veya</a:t>
            </a:r>
            <a:r>
              <a:rPr lang="fr-BE" sz="1800" b="0" dirty="0"/>
              <a:t> </a:t>
            </a:r>
            <a:r>
              <a:rPr lang="fr-BE" sz="1800" b="0" dirty="0" err="1"/>
              <a:t>soğutma</a:t>
            </a:r>
            <a:r>
              <a:rPr lang="fr-BE" sz="1800" b="0" dirty="0"/>
              <a:t> </a:t>
            </a:r>
            <a:r>
              <a:rPr lang="fr-BE" sz="1800" b="0" dirty="0" err="1"/>
              <a:t>gerektirmeyen</a:t>
            </a:r>
            <a:r>
              <a:rPr lang="fr-BE" sz="1800" b="0" dirty="0"/>
              <a:t> </a:t>
            </a:r>
            <a:r>
              <a:rPr lang="fr-BE" sz="1800" b="0" dirty="0" err="1"/>
              <a:t>motor</a:t>
            </a:r>
            <a:r>
              <a:rPr lang="fr-BE" sz="1800" b="0" dirty="0"/>
              <a:t> </a:t>
            </a:r>
            <a:r>
              <a:rPr lang="fr-BE" sz="1800" b="0" dirty="0" err="1"/>
              <a:t>bileşenleri</a:t>
            </a:r>
            <a:endParaRPr lang="fr-BE" sz="1800" b="0" dirty="0"/>
          </a:p>
          <a:p>
            <a:pPr>
              <a:buFont typeface="Arial" panose="020B0604020202020204" pitchFamily="34" charset="0"/>
              <a:buChar char="•"/>
            </a:pPr>
            <a:r>
              <a:rPr lang="fr-BE" sz="1800" b="0" dirty="0" err="1"/>
              <a:t>Havada</a:t>
            </a:r>
            <a:r>
              <a:rPr lang="fr-BE" sz="1800" b="0" dirty="0"/>
              <a:t> </a:t>
            </a:r>
            <a:r>
              <a:rPr lang="fr-BE" sz="1800" b="0" dirty="0" err="1"/>
              <a:t>kalma</a:t>
            </a:r>
            <a:r>
              <a:rPr lang="fr-BE" sz="1800" b="0" dirty="0"/>
              <a:t> </a:t>
            </a:r>
            <a:r>
              <a:rPr lang="fr-BE" sz="1800" b="0" dirty="0" err="1"/>
              <a:t>verimliliği</a:t>
            </a:r>
            <a:r>
              <a:rPr lang="fr-BE" sz="1800" b="0" dirty="0"/>
              <a:t> (</a:t>
            </a:r>
            <a:r>
              <a:rPr lang="fr-BE" sz="1800" b="0" dirty="0" err="1"/>
              <a:t>koaksiyel</a:t>
            </a:r>
            <a:r>
              <a:rPr lang="fr-BE" sz="1800" b="0" dirty="0"/>
              <a:t> </a:t>
            </a:r>
            <a:r>
              <a:rPr lang="fr-BE" sz="1800" b="0" dirty="0" err="1"/>
              <a:t>ters</a:t>
            </a:r>
            <a:r>
              <a:rPr lang="fr-BE" sz="1800" b="0" dirty="0"/>
              <a:t> </a:t>
            </a:r>
            <a:r>
              <a:rPr lang="fr-BE" sz="1800" b="0" dirty="0" err="1"/>
              <a:t>dönen</a:t>
            </a:r>
            <a:r>
              <a:rPr lang="fr-BE" sz="1800" b="0" dirty="0"/>
              <a:t> rotor)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0" dirty="0" err="1"/>
              <a:t>Arttırılmış</a:t>
            </a:r>
            <a:r>
              <a:rPr lang="en-US" sz="1800" b="0" dirty="0"/>
              <a:t> </a:t>
            </a:r>
            <a:r>
              <a:rPr lang="en-US" sz="1800" b="0" dirty="0" err="1"/>
              <a:t>yük</a:t>
            </a:r>
            <a:r>
              <a:rPr lang="en-US" sz="1800" b="0" dirty="0"/>
              <a:t> </a:t>
            </a:r>
            <a:r>
              <a:rPr lang="en-US" sz="1800" b="0" dirty="0" err="1"/>
              <a:t>taşıma</a:t>
            </a:r>
            <a:r>
              <a:rPr lang="en-US" sz="1800" b="0" dirty="0"/>
              <a:t> </a:t>
            </a:r>
            <a:r>
              <a:rPr lang="en-US" sz="1800" b="0" dirty="0" err="1"/>
              <a:t>kapasitesi</a:t>
            </a:r>
            <a:endParaRPr lang="en-US" sz="1800" b="0" dirty="0"/>
          </a:p>
          <a:p>
            <a:pPr>
              <a:buFont typeface="Arial" panose="020B0604020202020204" pitchFamily="34" charset="0"/>
              <a:buChar char="•"/>
            </a:pPr>
            <a:r>
              <a:rPr lang="fr-BE" sz="1800" b="0" dirty="0" err="1"/>
              <a:t>Makul</a:t>
            </a:r>
            <a:r>
              <a:rPr lang="fr-BE" sz="1800" b="0" dirty="0"/>
              <a:t> </a:t>
            </a:r>
            <a:r>
              <a:rPr lang="fr-BE" sz="1800" b="0" dirty="0" err="1"/>
              <a:t>satın</a:t>
            </a:r>
            <a:r>
              <a:rPr lang="fr-BE" sz="1800" b="0" dirty="0"/>
              <a:t> alma ve </a:t>
            </a:r>
            <a:r>
              <a:rPr lang="fr-BE" sz="1800" b="0" dirty="0" err="1"/>
              <a:t>kullanma</a:t>
            </a:r>
            <a:r>
              <a:rPr lang="fr-BE" sz="1800" b="0" dirty="0"/>
              <a:t> </a:t>
            </a:r>
            <a:r>
              <a:rPr lang="fr-BE" sz="1800" b="0" dirty="0" err="1"/>
              <a:t>maaliyetleri</a:t>
            </a:r>
            <a:endParaRPr lang="fr-BE" sz="1800" b="0" dirty="0"/>
          </a:p>
        </p:txBody>
      </p:sp>
    </p:spTree>
    <p:extLst>
      <p:ext uri="{BB962C8B-B14F-4D97-AF65-F5344CB8AC3E}">
        <p14:creationId xmlns:p14="http://schemas.microsoft.com/office/powerpoint/2010/main" val="5109590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4617131"/>
            <a:ext cx="9144000" cy="14016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52CEFC2A-7F9F-45B2-AADE-9088CD00D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z="2400" dirty="0" err="1"/>
              <a:t>Koaksiyel</a:t>
            </a:r>
            <a:r>
              <a:rPr lang="fr-BE" sz="2400" dirty="0"/>
              <a:t> </a:t>
            </a:r>
            <a:r>
              <a:rPr lang="fr-BE" sz="2400" dirty="0" err="1"/>
              <a:t>Rotorun</a:t>
            </a:r>
            <a:r>
              <a:rPr lang="fr-BE" sz="2400" dirty="0"/>
              <a:t> </a:t>
            </a:r>
            <a:r>
              <a:rPr lang="fr-BE" sz="2400" dirty="0" err="1"/>
              <a:t>Karmaşıklığının</a:t>
            </a:r>
            <a:r>
              <a:rPr lang="fr-BE" sz="2400" dirty="0"/>
              <a:t> </a:t>
            </a:r>
            <a:r>
              <a:rPr lang="fr-BE" sz="2400" dirty="0" err="1"/>
              <a:t>azaltılması</a:t>
            </a:r>
            <a:endParaRPr lang="fr-BE" sz="2400" dirty="0"/>
          </a:p>
        </p:txBody>
      </p:sp>
      <p:pic>
        <p:nvPicPr>
          <p:cNvPr id="8" name="Espace réservé du contenu 4">
            <a:extLst>
              <a:ext uri="{FF2B5EF4-FFF2-40B4-BE49-F238E27FC236}">
                <a16:creationId xmlns:a16="http://schemas.microsoft.com/office/drawing/2014/main" id="{B9F18D32-2BB9-42FB-9180-8D4B4752DA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634853"/>
            <a:ext cx="2823228" cy="3263504"/>
          </a:xfr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66DD4-EA61-4A07-9082-4AE39DC7C912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459F0B0A-81DA-4351-8DAC-4FF1B1A9D94E}"/>
              </a:ext>
            </a:extLst>
          </p:cNvPr>
          <p:cNvSpPr txBox="1"/>
          <p:nvPr/>
        </p:nvSpPr>
        <p:spPr>
          <a:xfrm>
            <a:off x="467544" y="2185638"/>
            <a:ext cx="361298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500" dirty="0" err="1"/>
              <a:t>Geleneksel</a:t>
            </a:r>
            <a:r>
              <a:rPr lang="fr-BE" sz="1500" dirty="0"/>
              <a:t> </a:t>
            </a:r>
            <a:r>
              <a:rPr lang="fr-BE" sz="1500" dirty="0" err="1"/>
              <a:t>Mekanik</a:t>
            </a:r>
            <a:r>
              <a:rPr lang="fr-BE" sz="1500" dirty="0"/>
              <a:t> </a:t>
            </a:r>
            <a:r>
              <a:rPr lang="fr-BE" sz="1500" dirty="0" err="1"/>
              <a:t>Aktarım</a:t>
            </a:r>
            <a:endParaRPr lang="fr-BE" sz="1500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C3C9F765-33B2-43CE-9EB6-AE5378CB68C7}"/>
              </a:ext>
            </a:extLst>
          </p:cNvPr>
          <p:cNvSpPr txBox="1"/>
          <p:nvPr/>
        </p:nvSpPr>
        <p:spPr>
          <a:xfrm>
            <a:off x="5868144" y="2185638"/>
            <a:ext cx="201622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500" dirty="0"/>
              <a:t>REDT® </a:t>
            </a:r>
            <a:r>
              <a:rPr lang="fr-BE" sz="1500" dirty="0" err="1"/>
              <a:t>Sistemi</a:t>
            </a:r>
            <a:endParaRPr lang="fr-BE" sz="15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512" b="899"/>
          <a:stretch/>
        </p:blipFill>
        <p:spPr>
          <a:xfrm>
            <a:off x="4285337" y="2816685"/>
            <a:ext cx="4115701" cy="212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703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013176"/>
            <a:ext cx="9144000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66DD4-EA61-4A07-9082-4AE39DC7C912}" type="slidenum">
              <a:rPr lang="fr-FR" smtClean="0"/>
              <a:t>13</a:t>
            </a:fld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>
                    <a:lumMod val="95000"/>
                  </a:schemeClr>
                </a:solidFill>
              </a:rPr>
              <a:t>S-110 Motor </a:t>
            </a:r>
            <a:r>
              <a:rPr lang="en-US" sz="2800" b="1" dirty="0" err="1">
                <a:solidFill>
                  <a:schemeClr val="bg1">
                    <a:lumMod val="95000"/>
                  </a:schemeClr>
                </a:solidFill>
              </a:rPr>
              <a:t>Modülü</a:t>
            </a:r>
            <a:endParaRPr lang="en-US" sz="2800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8" name="Image 7"/>
          <p:cNvPicPr/>
          <p:nvPr/>
        </p:nvPicPr>
        <p:blipFill rotWithShape="1">
          <a:blip r:embed="rId3"/>
          <a:srcRect l="31746" t="7526" r="31746" b="13227"/>
          <a:stretch/>
        </p:blipFill>
        <p:spPr bwMode="auto">
          <a:xfrm>
            <a:off x="1148708" y="563485"/>
            <a:ext cx="3687306" cy="560733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5004048" y="1268760"/>
            <a:ext cx="38164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1 </a:t>
            </a:r>
            <a:r>
              <a:rPr lang="fr-BE" dirty="0" err="1"/>
              <a:t>kademeli</a:t>
            </a:r>
            <a:r>
              <a:rPr lang="fr-BE" dirty="0"/>
              <a:t> </a:t>
            </a:r>
            <a:r>
              <a:rPr lang="fr-BE" dirty="0" err="1"/>
              <a:t>santrifüj</a:t>
            </a:r>
            <a:r>
              <a:rPr lang="fr-BE" dirty="0"/>
              <a:t> </a:t>
            </a:r>
            <a:r>
              <a:rPr lang="fr-BE" dirty="0" err="1"/>
              <a:t>kompresör</a:t>
            </a:r>
            <a:r>
              <a:rPr lang="fr-BE" dirty="0"/>
              <a:t> </a:t>
            </a:r>
            <a:r>
              <a:rPr lang="fr-BE" dirty="0" err="1"/>
              <a:t>akış</a:t>
            </a:r>
            <a:r>
              <a:rPr lang="fr-BE" dirty="0"/>
              <a:t> </a:t>
            </a:r>
            <a:r>
              <a:rPr lang="fr-BE" dirty="0" err="1"/>
              <a:t>hızı</a:t>
            </a:r>
            <a:r>
              <a:rPr lang="fr-BE" dirty="0"/>
              <a:t> 0,75 kg/s</a:t>
            </a:r>
          </a:p>
          <a:p>
            <a:endParaRPr lang="fr-BE" dirty="0"/>
          </a:p>
          <a:p>
            <a:endParaRPr lang="fr-BE" dirty="0"/>
          </a:p>
          <a:p>
            <a:endParaRPr lang="fr-BE" dirty="0"/>
          </a:p>
          <a:p>
            <a:r>
              <a:rPr lang="fr-BE" dirty="0"/>
              <a:t>30 kW </a:t>
            </a:r>
            <a:r>
              <a:rPr lang="fr-BE" dirty="0" err="1"/>
              <a:t>Wankel</a:t>
            </a:r>
            <a:r>
              <a:rPr lang="fr-BE" dirty="0"/>
              <a:t> </a:t>
            </a:r>
            <a:r>
              <a:rPr lang="fr-BE" dirty="0" err="1"/>
              <a:t>motoru</a:t>
            </a:r>
            <a:endParaRPr lang="fr-BE" dirty="0"/>
          </a:p>
        </p:txBody>
      </p:sp>
      <p:sp>
        <p:nvSpPr>
          <p:cNvPr id="5" name="ZoneTexte 4"/>
          <p:cNvSpPr txBox="1"/>
          <p:nvPr/>
        </p:nvSpPr>
        <p:spPr>
          <a:xfrm>
            <a:off x="5436096" y="4077072"/>
            <a:ext cx="353987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Üst rotor, çap 2,99 m</a:t>
            </a:r>
          </a:p>
          <a:p>
            <a:endParaRPr lang="nb-NO" dirty="0"/>
          </a:p>
          <a:p>
            <a:r>
              <a:rPr lang="nb-NO" dirty="0"/>
              <a:t>Türbinler, 6 kademeli</a:t>
            </a:r>
          </a:p>
          <a:p>
            <a:endParaRPr lang="nb-NO" dirty="0"/>
          </a:p>
          <a:p>
            <a:r>
              <a:rPr lang="nb-NO" dirty="0"/>
              <a:t>Alt rotor, çap 2,99 m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8950705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013176"/>
            <a:ext cx="9144000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66DD4-EA61-4A07-9082-4AE39DC7C912}" type="slidenum">
              <a:rPr lang="fr-FR" smtClean="0"/>
              <a:t>14</a:t>
            </a:fld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179512" y="4500320"/>
            <a:ext cx="8136904" cy="1477328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 </a:t>
            </a:r>
            <a:endParaRPr lang="fr-BE" dirty="0"/>
          </a:p>
          <a:p>
            <a:r>
              <a:rPr lang="en-GB" dirty="0" err="1"/>
              <a:t>İletişim</a:t>
            </a:r>
            <a:r>
              <a:rPr lang="en-GB" dirty="0"/>
              <a:t>: </a:t>
            </a:r>
            <a:r>
              <a:rPr lang="en-GB" u="sng" dirty="0">
                <a:hlinkClick r:id="rId3"/>
              </a:rPr>
              <a:t>info@sagita.be</a:t>
            </a:r>
            <a:r>
              <a:rPr lang="en-GB" u="sng" dirty="0"/>
              <a:t>  </a:t>
            </a:r>
            <a:endParaRPr lang="fr-BE" dirty="0"/>
          </a:p>
          <a:p>
            <a:r>
              <a:rPr lang="fr-BE" dirty="0"/>
              <a:t>SAGITA SA  Chemin de la Cloche 7   B-4130 Esneux tel +32(0)497528964      </a:t>
            </a:r>
            <a:r>
              <a:rPr lang="nl-NL" u="sng" dirty="0">
                <a:hlinkClick r:id="rId4"/>
              </a:rPr>
              <a:t>www.sagita.be</a:t>
            </a:r>
            <a:r>
              <a:rPr lang="fr-BE" dirty="0"/>
              <a:t>                            </a:t>
            </a:r>
          </a:p>
          <a:p>
            <a:endParaRPr lang="fr-BE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330" y="404664"/>
            <a:ext cx="7063702" cy="4334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352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66DD4-EA61-4A07-9082-4AE39DC7C912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0" y="50952"/>
            <a:ext cx="9144000" cy="52322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bg1">
                    <a:lumMod val="95000"/>
                  </a:schemeClr>
                </a:solidFill>
              </a:rPr>
              <a:t>Ürünün</a:t>
            </a:r>
            <a:r>
              <a:rPr lang="en-US" sz="2800" b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bg1">
                    <a:lumMod val="95000"/>
                  </a:schemeClr>
                </a:solidFill>
              </a:rPr>
              <a:t>Temel</a:t>
            </a:r>
            <a:r>
              <a:rPr lang="en-US" sz="2800" b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bg1">
                    <a:lumMod val="95000"/>
                  </a:schemeClr>
                </a:solidFill>
              </a:rPr>
              <a:t>Gelişim</a:t>
            </a:r>
            <a:r>
              <a:rPr lang="en-US" sz="2800" b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bg1">
                    <a:lumMod val="95000"/>
                  </a:schemeClr>
                </a:solidFill>
              </a:rPr>
              <a:t>Süreçleri</a:t>
            </a:r>
            <a:endParaRPr lang="en-US" sz="2800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1" name="Image 10" descr="009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838886"/>
            <a:ext cx="2376264" cy="1459622"/>
          </a:xfrm>
          <a:prstGeom prst="rect">
            <a:avLst/>
          </a:prstGeom>
        </p:spPr>
      </p:pic>
      <p:pic>
        <p:nvPicPr>
          <p:cNvPr id="12" name="Image 11" descr="DSCN0258 - copie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11" b="21960"/>
          <a:stretch/>
        </p:blipFill>
        <p:spPr>
          <a:xfrm>
            <a:off x="5400468" y="740605"/>
            <a:ext cx="3384376" cy="165618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26"/>
          <a:stretch/>
        </p:blipFill>
        <p:spPr>
          <a:xfrm>
            <a:off x="35532" y="2366353"/>
            <a:ext cx="3096344" cy="2016458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54"/>
          <a:stretch/>
        </p:blipFill>
        <p:spPr>
          <a:xfrm>
            <a:off x="2921442" y="818188"/>
            <a:ext cx="2376640" cy="1528411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467544" y="872451"/>
            <a:ext cx="680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>
                <a:solidFill>
                  <a:schemeClr val="bg1"/>
                </a:solidFill>
              </a:rPr>
              <a:t>2011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3000688" y="862950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/>
              <a:t>2015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5927733" y="903247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>
                <a:solidFill>
                  <a:schemeClr val="bg1"/>
                </a:solidFill>
              </a:rPr>
              <a:t>2016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539552" y="2443463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>
                <a:solidFill>
                  <a:schemeClr val="bg1"/>
                </a:solidFill>
              </a:rPr>
              <a:t>2017</a:t>
            </a: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6" t="11151"/>
          <a:stretch/>
        </p:blipFill>
        <p:spPr>
          <a:xfrm rot="10800000">
            <a:off x="3177149" y="2427342"/>
            <a:ext cx="2789702" cy="2237721"/>
          </a:xfrm>
          <a:prstGeom prst="rect">
            <a:avLst/>
          </a:prstGeom>
        </p:spPr>
      </p:pic>
      <p:sp>
        <p:nvSpPr>
          <p:cNvPr id="17" name="ZoneTexte 16"/>
          <p:cNvSpPr txBox="1"/>
          <p:nvPr/>
        </p:nvSpPr>
        <p:spPr>
          <a:xfrm>
            <a:off x="5051654" y="2551589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>
                <a:solidFill>
                  <a:schemeClr val="bg1"/>
                </a:solidFill>
              </a:rPr>
              <a:t>2020</a:t>
            </a:r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00" t="19201" r="32151" b="12200"/>
          <a:stretch/>
        </p:blipFill>
        <p:spPr>
          <a:xfrm rot="5400000">
            <a:off x="6372419" y="2128635"/>
            <a:ext cx="2110287" cy="2794704"/>
          </a:xfrm>
          <a:prstGeom prst="rect">
            <a:avLst/>
          </a:prstGeom>
        </p:spPr>
      </p:pic>
      <p:sp>
        <p:nvSpPr>
          <p:cNvPr id="19" name="ZoneTexte 18"/>
          <p:cNvSpPr txBox="1"/>
          <p:nvPr/>
        </p:nvSpPr>
        <p:spPr>
          <a:xfrm>
            <a:off x="6054274" y="2559431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>
                <a:solidFill>
                  <a:schemeClr val="bg1"/>
                </a:solidFill>
              </a:rPr>
              <a:t>2021</a:t>
            </a:r>
          </a:p>
        </p:txBody>
      </p:sp>
    </p:spTree>
    <p:extLst>
      <p:ext uri="{BB962C8B-B14F-4D97-AF65-F5344CB8AC3E}">
        <p14:creationId xmlns:p14="http://schemas.microsoft.com/office/powerpoint/2010/main" val="15126391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013176"/>
            <a:ext cx="9144000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66DD4-EA61-4A07-9082-4AE39DC7C912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0" y="-9330"/>
            <a:ext cx="9144000" cy="52322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>
                    <a:lumMod val="95000"/>
                  </a:schemeClr>
                </a:solidFill>
              </a:rPr>
              <a:t>Drone S-110 </a:t>
            </a:r>
            <a:r>
              <a:rPr lang="en-US" sz="2800" b="1" dirty="0" err="1">
                <a:solidFill>
                  <a:schemeClr val="bg1">
                    <a:lumMod val="95000"/>
                  </a:schemeClr>
                </a:solidFill>
              </a:rPr>
              <a:t>Özellikleri</a:t>
            </a:r>
            <a:endParaRPr lang="en-US" sz="28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23528" y="1052736"/>
            <a:ext cx="3967753" cy="46120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GB" dirty="0"/>
              <a:t> Motor :  Wankel 30 kW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GB" dirty="0"/>
              <a:t> </a:t>
            </a:r>
            <a:r>
              <a:rPr lang="en-GB" dirty="0" err="1"/>
              <a:t>Mevcut</a:t>
            </a:r>
            <a:r>
              <a:rPr lang="en-GB" dirty="0"/>
              <a:t> </a:t>
            </a:r>
            <a:r>
              <a:rPr lang="en-GB" dirty="0" err="1"/>
              <a:t>Elektirk</a:t>
            </a:r>
            <a:r>
              <a:rPr lang="en-GB" dirty="0"/>
              <a:t> </a:t>
            </a:r>
            <a:r>
              <a:rPr lang="en-GB" dirty="0" err="1"/>
              <a:t>Gücü</a:t>
            </a:r>
            <a:r>
              <a:rPr lang="en-GB" dirty="0"/>
              <a:t>: 180 W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GB" dirty="0"/>
              <a:t> Rotor </a:t>
            </a:r>
            <a:r>
              <a:rPr lang="en-GB" dirty="0" err="1"/>
              <a:t>Çapı</a:t>
            </a:r>
            <a:r>
              <a:rPr lang="en-GB" dirty="0"/>
              <a:t>: 2.99  m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GB" dirty="0"/>
              <a:t> </a:t>
            </a:r>
            <a:r>
              <a:rPr lang="en-GB" dirty="0" err="1"/>
              <a:t>Toplam</a:t>
            </a:r>
            <a:r>
              <a:rPr lang="en-GB" dirty="0"/>
              <a:t> </a:t>
            </a:r>
            <a:r>
              <a:rPr lang="en-GB" dirty="0" err="1"/>
              <a:t>Kalkış</a:t>
            </a:r>
            <a:r>
              <a:rPr lang="en-GB" dirty="0"/>
              <a:t> </a:t>
            </a:r>
            <a:r>
              <a:rPr lang="en-GB" dirty="0" err="1"/>
              <a:t>Ağırlığı</a:t>
            </a:r>
            <a:r>
              <a:rPr lang="en-GB" dirty="0"/>
              <a:t>: 110 kg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GB" dirty="0"/>
              <a:t> </a:t>
            </a:r>
            <a:r>
              <a:rPr lang="en-GB" dirty="0" err="1"/>
              <a:t>Boş</a:t>
            </a:r>
            <a:r>
              <a:rPr lang="en-GB" dirty="0"/>
              <a:t> </a:t>
            </a:r>
            <a:r>
              <a:rPr lang="en-GB" dirty="0" err="1"/>
              <a:t>Gövde</a:t>
            </a:r>
            <a:r>
              <a:rPr lang="en-GB" dirty="0"/>
              <a:t> </a:t>
            </a:r>
            <a:r>
              <a:rPr lang="en-GB" dirty="0" err="1"/>
              <a:t>Ağırlığı</a:t>
            </a:r>
            <a:r>
              <a:rPr lang="en-GB" dirty="0"/>
              <a:t>: 56 kg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GB" dirty="0"/>
              <a:t> </a:t>
            </a:r>
            <a:r>
              <a:rPr lang="en-GB" dirty="0" err="1"/>
              <a:t>Maksimum</a:t>
            </a:r>
            <a:r>
              <a:rPr lang="en-GB" dirty="0"/>
              <a:t> </a:t>
            </a:r>
            <a:r>
              <a:rPr lang="en-GB" dirty="0" err="1"/>
              <a:t>Taşıma</a:t>
            </a:r>
            <a:r>
              <a:rPr lang="en-GB" dirty="0"/>
              <a:t> </a:t>
            </a:r>
            <a:r>
              <a:rPr lang="en-GB" dirty="0" err="1"/>
              <a:t>Kapasitesi</a:t>
            </a:r>
            <a:r>
              <a:rPr lang="en-GB" dirty="0"/>
              <a:t>: 60 kg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GB" dirty="0"/>
              <a:t> </a:t>
            </a:r>
            <a:r>
              <a:rPr lang="en-GB" dirty="0" err="1"/>
              <a:t>Yakıt</a:t>
            </a:r>
            <a:r>
              <a:rPr lang="en-GB" dirty="0"/>
              <a:t> </a:t>
            </a:r>
            <a:r>
              <a:rPr lang="en-GB" dirty="0" err="1"/>
              <a:t>Deposu</a:t>
            </a:r>
            <a:r>
              <a:rPr lang="en-GB" dirty="0"/>
              <a:t>: 40 l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GB" dirty="0"/>
              <a:t> </a:t>
            </a:r>
            <a:r>
              <a:rPr lang="en-GB" dirty="0" err="1"/>
              <a:t>Seyir</a:t>
            </a:r>
            <a:r>
              <a:rPr lang="en-GB" dirty="0"/>
              <a:t> </a:t>
            </a:r>
            <a:r>
              <a:rPr lang="en-GB" dirty="0" err="1"/>
              <a:t>Hızı</a:t>
            </a:r>
            <a:r>
              <a:rPr lang="en-GB" dirty="0"/>
              <a:t>: 80 km/h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GB" dirty="0"/>
              <a:t> </a:t>
            </a:r>
            <a:r>
              <a:rPr lang="en-GB" dirty="0" err="1"/>
              <a:t>Maks</a:t>
            </a:r>
            <a:r>
              <a:rPr lang="en-GB" dirty="0"/>
              <a:t>. </a:t>
            </a:r>
            <a:r>
              <a:rPr lang="en-GB" dirty="0" err="1"/>
              <a:t>Aralık</a:t>
            </a:r>
            <a:r>
              <a:rPr lang="en-GB" dirty="0"/>
              <a:t> 400 km*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GB" dirty="0" err="1"/>
              <a:t>Maks</a:t>
            </a:r>
            <a:r>
              <a:rPr lang="en-GB" dirty="0"/>
              <a:t> </a:t>
            </a:r>
            <a:r>
              <a:rPr lang="en-GB" dirty="0" err="1"/>
              <a:t>Uçuş</a:t>
            </a:r>
            <a:r>
              <a:rPr lang="en-GB" dirty="0"/>
              <a:t> </a:t>
            </a:r>
            <a:r>
              <a:rPr lang="en-GB" dirty="0" err="1"/>
              <a:t>Süresi</a:t>
            </a:r>
            <a:r>
              <a:rPr lang="en-GB" dirty="0"/>
              <a:t>: 11h at 20 kg CHUT</a:t>
            </a:r>
          </a:p>
          <a:p>
            <a:pPr>
              <a:lnSpc>
                <a:spcPct val="150000"/>
              </a:lnSpc>
            </a:pPr>
            <a:r>
              <a:rPr lang="en-GB" dirty="0"/>
              <a:t>* </a:t>
            </a:r>
            <a:r>
              <a:rPr lang="en-GB" sz="1200" dirty="0" err="1"/>
              <a:t>Navigasyon</a:t>
            </a:r>
            <a:r>
              <a:rPr lang="en-GB" sz="1200" dirty="0"/>
              <a:t> </a:t>
            </a:r>
            <a:r>
              <a:rPr lang="en-GB" sz="1200" dirty="0" err="1"/>
              <a:t>sistemi</a:t>
            </a:r>
            <a:r>
              <a:rPr lang="en-GB" sz="1200" dirty="0"/>
              <a:t> </a:t>
            </a:r>
            <a:r>
              <a:rPr lang="en-GB" sz="1200" dirty="0" err="1"/>
              <a:t>bağlı</a:t>
            </a:r>
            <a:r>
              <a:rPr lang="en-GB" sz="1200" dirty="0"/>
              <a:t> </a:t>
            </a:r>
            <a:r>
              <a:rPr lang="en-GB" sz="1200" dirty="0" err="1"/>
              <a:t>olarak</a:t>
            </a:r>
            <a:endParaRPr lang="en-GB" sz="12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/>
          <a:srcRect l="30313" t="16401" r="33463" b="8001"/>
          <a:stretch/>
        </p:blipFill>
        <p:spPr>
          <a:xfrm>
            <a:off x="4555199" y="605033"/>
            <a:ext cx="4409289" cy="5279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3957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013176"/>
            <a:ext cx="9144000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523220"/>
            <a:ext cx="8856984" cy="5570076"/>
          </a:xfrm>
        </p:spPr>
        <p:txBody>
          <a:bodyPr>
            <a:normAutofit/>
          </a:bodyPr>
          <a:lstStyle/>
          <a:p>
            <a:pPr marL="237744" lvl="2" indent="0">
              <a:buNone/>
            </a:pPr>
            <a:r>
              <a:rPr lang="en-US" sz="2000" b="0" dirty="0"/>
              <a:t>- </a:t>
            </a:r>
            <a:r>
              <a:rPr lang="en-US" sz="2000" dirty="0" err="1"/>
              <a:t>Gözlem</a:t>
            </a:r>
            <a:r>
              <a:rPr lang="en-US" sz="2000" dirty="0"/>
              <a:t>/ </a:t>
            </a:r>
            <a:r>
              <a:rPr lang="en-US" sz="2000" dirty="0" err="1"/>
              <a:t>Takip</a:t>
            </a:r>
            <a:r>
              <a:rPr lang="en-US" sz="2000" b="0" dirty="0"/>
              <a:t>: </a:t>
            </a:r>
            <a:r>
              <a:rPr lang="en-US" sz="2000" b="0" dirty="0" err="1"/>
              <a:t>Uzun</a:t>
            </a:r>
            <a:r>
              <a:rPr lang="en-US" sz="2000" b="0" dirty="0"/>
              <a:t> </a:t>
            </a:r>
            <a:r>
              <a:rPr lang="en-US" sz="2000" b="0" dirty="0" err="1"/>
              <a:t>süre</a:t>
            </a:r>
            <a:r>
              <a:rPr lang="en-US" sz="2000" b="0" dirty="0"/>
              <a:t>/ :</a:t>
            </a:r>
            <a:r>
              <a:rPr lang="en-US" sz="2000" dirty="0"/>
              <a:t> </a:t>
            </a:r>
            <a:r>
              <a:rPr lang="en-US" sz="2000" b="0" dirty="0"/>
              <a:t>20 kg </a:t>
            </a:r>
            <a:r>
              <a:rPr lang="en-US" sz="2000" dirty="0" err="1"/>
              <a:t>yük</a:t>
            </a:r>
            <a:r>
              <a:rPr lang="en-US" sz="2000" b="0" dirty="0"/>
              <a:t> </a:t>
            </a:r>
            <a:r>
              <a:rPr lang="en-US" sz="2000" b="0" dirty="0" err="1"/>
              <a:t>ile</a:t>
            </a:r>
            <a:r>
              <a:rPr lang="en-US" sz="2000" b="0" dirty="0"/>
              <a:t> 11 </a:t>
            </a:r>
            <a:r>
              <a:rPr lang="en-US" sz="2000" b="0" dirty="0" err="1"/>
              <a:t>saatlik</a:t>
            </a:r>
            <a:r>
              <a:rPr lang="en-US" sz="2000" b="0" dirty="0"/>
              <a:t> </a:t>
            </a:r>
            <a:r>
              <a:rPr lang="en-US" sz="2000" b="0" dirty="0" err="1"/>
              <a:t>görev</a:t>
            </a:r>
            <a:endParaRPr lang="en-US" sz="2000" b="0" dirty="0"/>
          </a:p>
          <a:p>
            <a:pPr lvl="2">
              <a:buFontTx/>
              <a:buChar char="-"/>
            </a:pPr>
            <a:endParaRPr lang="en-US" sz="2000" b="0" dirty="0"/>
          </a:p>
          <a:p>
            <a:pPr lvl="2">
              <a:buFontTx/>
              <a:buChar char="-"/>
            </a:pPr>
            <a:endParaRPr lang="en-US" sz="2000" dirty="0"/>
          </a:p>
          <a:p>
            <a:pPr lvl="2">
              <a:buFontTx/>
              <a:buChar char="-"/>
            </a:pPr>
            <a:endParaRPr lang="en-US" sz="2000" b="0" dirty="0"/>
          </a:p>
          <a:p>
            <a:pPr lvl="2">
              <a:buFontTx/>
              <a:buChar char="-"/>
            </a:pPr>
            <a:endParaRPr lang="en-US" sz="2000" dirty="0"/>
          </a:p>
          <a:p>
            <a:pPr lvl="2">
              <a:buFontTx/>
              <a:buChar char="-"/>
            </a:pPr>
            <a:endParaRPr lang="en-US" sz="2000" b="0" dirty="0"/>
          </a:p>
          <a:p>
            <a:pPr lvl="2">
              <a:buFontTx/>
              <a:buChar char="-"/>
            </a:pPr>
            <a:endParaRPr lang="en-US" sz="2000" dirty="0"/>
          </a:p>
          <a:p>
            <a:pPr marL="237744" lvl="2" indent="0">
              <a:buNone/>
            </a:pPr>
            <a:endParaRPr lang="en-US" sz="2000" b="0" dirty="0"/>
          </a:p>
          <a:p>
            <a:pPr marL="237744" lvl="2" indent="0">
              <a:buNone/>
            </a:pPr>
            <a:r>
              <a:rPr lang="en-US" sz="2000" b="0" dirty="0"/>
              <a:t>- </a:t>
            </a:r>
            <a:r>
              <a:rPr lang="en-US" sz="2000" b="0" dirty="0" err="1"/>
              <a:t>Lojistik</a:t>
            </a:r>
            <a:r>
              <a:rPr lang="en-US" sz="2000" b="0" dirty="0"/>
              <a:t>/ </a:t>
            </a:r>
            <a:r>
              <a:rPr lang="en-US" sz="2000" b="0" dirty="0" err="1"/>
              <a:t>Tarım</a:t>
            </a:r>
            <a:r>
              <a:rPr lang="en-US" sz="2000" dirty="0"/>
              <a:t> : 60 kg </a:t>
            </a:r>
            <a:r>
              <a:rPr lang="en-US" sz="2000" dirty="0" err="1"/>
              <a:t>yük</a:t>
            </a:r>
            <a:r>
              <a:rPr lang="en-US" sz="2000" dirty="0"/>
              <a:t>  </a:t>
            </a:r>
            <a:r>
              <a:rPr lang="en-US" sz="2000" dirty="0" err="1"/>
              <a:t>ile</a:t>
            </a:r>
            <a:r>
              <a:rPr lang="en-US" sz="2000" dirty="0"/>
              <a:t> 2 </a:t>
            </a:r>
            <a:r>
              <a:rPr lang="en-US" sz="2000" dirty="0" err="1"/>
              <a:t>saat</a:t>
            </a:r>
            <a:r>
              <a:rPr lang="en-US" sz="2000" dirty="0"/>
              <a:t> </a:t>
            </a:r>
            <a:r>
              <a:rPr lang="en-US" sz="2000" dirty="0" err="1"/>
              <a:t>dayanıklılık</a:t>
            </a:r>
            <a:r>
              <a:rPr lang="en-US" sz="2000" dirty="0"/>
              <a:t> </a:t>
            </a:r>
            <a:endParaRPr lang="en-US" sz="2000" b="0" dirty="0"/>
          </a:p>
          <a:p>
            <a:pPr marL="0" indent="0"/>
            <a:endParaRPr lang="en-US" sz="2400" b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66DD4-EA61-4A07-9082-4AE39DC7C912}" type="slidenum">
              <a:rPr lang="fr-FR" smtClean="0"/>
              <a:t>4</a:t>
            </a:fld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0" y="-9331"/>
            <a:ext cx="9144000" cy="52322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S-110 </a:t>
            </a:r>
            <a:r>
              <a:rPr lang="en-US" sz="2800" dirty="0" err="1">
                <a:solidFill>
                  <a:schemeClr val="bg1"/>
                </a:solidFill>
              </a:rPr>
              <a:t>Temel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Kullanım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Amaçları</a:t>
            </a:r>
            <a:r>
              <a:rPr lang="en-US" sz="2800" dirty="0">
                <a:solidFill>
                  <a:schemeClr val="bg1"/>
                </a:solidFill>
              </a:rPr>
              <a:t>:</a:t>
            </a:r>
            <a:endParaRPr lang="fr-FR" sz="2800" b="1" dirty="0">
              <a:solidFill>
                <a:schemeClr val="bg1"/>
              </a:solidFill>
            </a:endParaRPr>
          </a:p>
        </p:txBody>
      </p:sp>
      <p:pic>
        <p:nvPicPr>
          <p:cNvPr id="8" name="Image 7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8" t="9875" r="3315" b="5242"/>
          <a:stretch/>
        </p:blipFill>
        <p:spPr bwMode="auto">
          <a:xfrm>
            <a:off x="3735366" y="980728"/>
            <a:ext cx="3883420" cy="20162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Image 9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66" t="10351" r="11350" b="2037"/>
          <a:stretch/>
        </p:blipFill>
        <p:spPr bwMode="auto">
          <a:xfrm>
            <a:off x="3735366" y="3927538"/>
            <a:ext cx="3744416" cy="20162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062150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 descr="Une image contenant ciel, capture d’écran&#10;&#10;Description générée avec un niveau de confiance très élevé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19" t="15839" r="12153" b="8587"/>
          <a:stretch/>
        </p:blipFill>
        <p:spPr bwMode="auto">
          <a:xfrm>
            <a:off x="3822650" y="895712"/>
            <a:ext cx="5203699" cy="367909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5013176"/>
            <a:ext cx="9144000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66DD4-EA61-4A07-9082-4AE39DC7C912}" type="slidenum">
              <a:rPr lang="fr-FR" smtClean="0"/>
              <a:t>5</a:t>
            </a:fld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>
                    <a:lumMod val="95000"/>
                  </a:schemeClr>
                </a:solidFill>
              </a:rPr>
              <a:t>	S-110 </a:t>
            </a:r>
            <a:r>
              <a:rPr lang="en-US" sz="2800" b="1" dirty="0" err="1">
                <a:solidFill>
                  <a:schemeClr val="bg1">
                    <a:lumMod val="95000"/>
                  </a:schemeClr>
                </a:solidFill>
              </a:rPr>
              <a:t>Modüler</a:t>
            </a:r>
            <a:r>
              <a:rPr lang="en-US" sz="2800" b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bg1">
                    <a:lumMod val="95000"/>
                  </a:schemeClr>
                </a:solidFill>
              </a:rPr>
              <a:t>Tasarımı</a:t>
            </a:r>
            <a:endParaRPr lang="en-US" sz="28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63655" y="1513292"/>
            <a:ext cx="3764044" cy="8725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dirty="0" err="1"/>
              <a:t>Yardımcı</a:t>
            </a:r>
            <a:r>
              <a:rPr lang="en-GB" dirty="0"/>
              <a:t> </a:t>
            </a:r>
            <a:r>
              <a:rPr lang="en-GB" dirty="0" err="1"/>
              <a:t>Teçhizat</a:t>
            </a:r>
            <a:r>
              <a:rPr lang="en-GB" dirty="0"/>
              <a:t> - </a:t>
            </a:r>
            <a:r>
              <a:rPr lang="en-GB" dirty="0" err="1"/>
              <a:t>Antenler</a:t>
            </a:r>
            <a:r>
              <a:rPr lang="en-GB" dirty="0"/>
              <a:t> - </a:t>
            </a:r>
            <a:r>
              <a:rPr lang="en-GB" dirty="0" err="1"/>
              <a:t>Otopilot</a:t>
            </a:r>
            <a:endParaRPr lang="en-GB" dirty="0"/>
          </a:p>
          <a:p>
            <a:pPr>
              <a:lnSpc>
                <a:spcPct val="150000"/>
              </a:lnSpc>
            </a:pPr>
            <a:r>
              <a:rPr lang="en-GB" dirty="0"/>
              <a:t>Motor – </a:t>
            </a:r>
            <a:r>
              <a:rPr lang="en-GB" dirty="0" err="1"/>
              <a:t>Kompresör</a:t>
            </a:r>
            <a:r>
              <a:rPr lang="en-GB" dirty="0"/>
              <a:t> – Tank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33921" y="3066955"/>
            <a:ext cx="2815707" cy="8725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dirty="0" err="1"/>
              <a:t>Şasi</a:t>
            </a:r>
            <a:r>
              <a:rPr lang="en-GB" dirty="0"/>
              <a:t> &amp; </a:t>
            </a:r>
            <a:r>
              <a:rPr lang="en-GB" dirty="0" err="1"/>
              <a:t>Rotorlar</a:t>
            </a:r>
            <a:r>
              <a:rPr lang="en-GB" dirty="0"/>
              <a:t>,</a:t>
            </a:r>
          </a:p>
          <a:p>
            <a:pPr>
              <a:lnSpc>
                <a:spcPct val="150000"/>
              </a:lnSpc>
            </a:pPr>
            <a:r>
              <a:rPr lang="en-GB" dirty="0" err="1"/>
              <a:t>Döngüsel</a:t>
            </a:r>
            <a:r>
              <a:rPr lang="en-GB" dirty="0"/>
              <a:t> ve </a:t>
            </a:r>
            <a:r>
              <a:rPr lang="en-GB" dirty="0" err="1"/>
              <a:t>Toplu</a:t>
            </a:r>
            <a:r>
              <a:rPr lang="en-GB" dirty="0"/>
              <a:t> </a:t>
            </a:r>
            <a:r>
              <a:rPr lang="en-GB" dirty="0" err="1"/>
              <a:t>Servolar</a:t>
            </a:r>
            <a:endParaRPr lang="en-GB" dirty="0"/>
          </a:p>
        </p:txBody>
      </p:sp>
      <p:sp>
        <p:nvSpPr>
          <p:cNvPr id="13" name="ZoneTexte 12"/>
          <p:cNvSpPr txBox="1"/>
          <p:nvPr/>
        </p:nvSpPr>
        <p:spPr>
          <a:xfrm>
            <a:off x="63655" y="4140829"/>
            <a:ext cx="3860273" cy="872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dirty="0" err="1"/>
              <a:t>Yük</a:t>
            </a:r>
            <a:r>
              <a:rPr lang="en-GB" dirty="0"/>
              <a:t> ve </a:t>
            </a:r>
            <a:r>
              <a:rPr lang="en-GB" dirty="0" err="1"/>
              <a:t>iniş</a:t>
            </a:r>
            <a:r>
              <a:rPr lang="en-GB" dirty="0"/>
              <a:t> </a:t>
            </a:r>
            <a:r>
              <a:rPr lang="en-GB" dirty="0" err="1"/>
              <a:t>takımı</a:t>
            </a:r>
            <a:r>
              <a:rPr lang="en-GB" dirty="0"/>
              <a:t> </a:t>
            </a:r>
            <a:r>
              <a:rPr lang="en-GB" dirty="0" err="1"/>
              <a:t>destekleri</a:t>
            </a:r>
            <a:endParaRPr lang="en-GB" dirty="0"/>
          </a:p>
          <a:p>
            <a:pPr>
              <a:lnSpc>
                <a:spcPct val="150000"/>
              </a:lnSpc>
            </a:pPr>
            <a:endParaRPr lang="en-GB" dirty="0"/>
          </a:p>
        </p:txBody>
      </p:sp>
      <p:sp>
        <p:nvSpPr>
          <p:cNvPr id="17" name="Accolade ouvrante 16"/>
          <p:cNvSpPr/>
          <p:nvPr/>
        </p:nvSpPr>
        <p:spPr>
          <a:xfrm>
            <a:off x="3397266" y="1188175"/>
            <a:ext cx="1454165" cy="1612963"/>
          </a:xfrm>
          <a:prstGeom prst="leftBrace">
            <a:avLst>
              <a:gd name="adj1" fmla="val 0"/>
              <a:gd name="adj2" fmla="val 52220"/>
            </a:avLst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8" name="Accolade ouvrante 17"/>
          <p:cNvSpPr/>
          <p:nvPr/>
        </p:nvSpPr>
        <p:spPr>
          <a:xfrm>
            <a:off x="3486267" y="3093601"/>
            <a:ext cx="1199601" cy="914796"/>
          </a:xfrm>
          <a:prstGeom prst="leftBrace">
            <a:avLst>
              <a:gd name="adj1" fmla="val 0"/>
              <a:gd name="adj2" fmla="val 53039"/>
            </a:avLst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9" name="Accolade ouvrante 18"/>
          <p:cNvSpPr/>
          <p:nvPr/>
        </p:nvSpPr>
        <p:spPr>
          <a:xfrm>
            <a:off x="3696856" y="4185622"/>
            <a:ext cx="977564" cy="451084"/>
          </a:xfrm>
          <a:prstGeom prst="leftBrace">
            <a:avLst>
              <a:gd name="adj1" fmla="val 0"/>
              <a:gd name="adj2" fmla="val 51695"/>
            </a:avLst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2" name="ZoneTexte 21"/>
          <p:cNvSpPr txBox="1"/>
          <p:nvPr/>
        </p:nvSpPr>
        <p:spPr>
          <a:xfrm>
            <a:off x="5693" y="5468211"/>
            <a:ext cx="5425011" cy="456985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b="1" dirty="0">
                <a:sym typeface="Wingdings" panose="05000000000000000000" pitchFamily="2" charset="2"/>
              </a:rPr>
              <a:t> </a:t>
            </a:r>
            <a:r>
              <a:rPr lang="en-GB" b="1" dirty="0" err="1">
                <a:sym typeface="Wingdings" panose="05000000000000000000" pitchFamily="2" charset="2"/>
              </a:rPr>
              <a:t>Kolay</a:t>
            </a:r>
            <a:r>
              <a:rPr lang="en-GB" b="1" dirty="0">
                <a:sym typeface="Wingdings" panose="05000000000000000000" pitchFamily="2" charset="2"/>
              </a:rPr>
              <a:t> </a:t>
            </a:r>
            <a:r>
              <a:rPr lang="en-GB" b="1" dirty="0" err="1">
                <a:sym typeface="Wingdings" panose="05000000000000000000" pitchFamily="2" charset="2"/>
              </a:rPr>
              <a:t>bir</a:t>
            </a:r>
            <a:r>
              <a:rPr lang="en-GB" b="1" dirty="0">
                <a:sym typeface="Wingdings" panose="05000000000000000000" pitchFamily="2" charset="2"/>
              </a:rPr>
              <a:t> </a:t>
            </a:r>
            <a:r>
              <a:rPr lang="en-GB" b="1" dirty="0" err="1">
                <a:sym typeface="Wingdings" panose="05000000000000000000" pitchFamily="2" charset="2"/>
              </a:rPr>
              <a:t>bakım</a:t>
            </a:r>
            <a:r>
              <a:rPr lang="en-GB" b="1" dirty="0">
                <a:sym typeface="Wingdings" panose="05000000000000000000" pitchFamily="2" charset="2"/>
              </a:rPr>
              <a:t> </a:t>
            </a:r>
            <a:r>
              <a:rPr lang="en-GB" b="1" dirty="0" err="1">
                <a:sym typeface="Wingdings" panose="05000000000000000000" pitchFamily="2" charset="2"/>
              </a:rPr>
              <a:t>için</a:t>
            </a:r>
            <a:r>
              <a:rPr lang="en-GB" b="1" dirty="0">
                <a:sym typeface="Wingdings" panose="05000000000000000000" pitchFamily="2" charset="2"/>
              </a:rPr>
              <a:t> </a:t>
            </a:r>
            <a:r>
              <a:rPr lang="en-GB" b="1" dirty="0" err="1">
                <a:sym typeface="Wingdings" panose="05000000000000000000" pitchFamily="2" charset="2"/>
              </a:rPr>
              <a:t>hızlı</a:t>
            </a:r>
            <a:r>
              <a:rPr lang="en-GB" b="1" dirty="0">
                <a:sym typeface="Wingdings" panose="05000000000000000000" pitchFamily="2" charset="2"/>
              </a:rPr>
              <a:t> ve </a:t>
            </a:r>
            <a:r>
              <a:rPr lang="en-GB" b="1" dirty="0" err="1">
                <a:sym typeface="Wingdings" panose="05000000000000000000" pitchFamily="2" charset="2"/>
              </a:rPr>
              <a:t>basit</a:t>
            </a:r>
            <a:r>
              <a:rPr lang="en-GB" b="1" dirty="0">
                <a:sym typeface="Wingdings" panose="05000000000000000000" pitchFamily="2" charset="2"/>
              </a:rPr>
              <a:t> </a:t>
            </a:r>
            <a:r>
              <a:rPr lang="en-GB" b="1" dirty="0" err="1">
                <a:sym typeface="Wingdings" panose="05000000000000000000" pitchFamily="2" charset="2"/>
              </a:rPr>
              <a:t>modül</a:t>
            </a:r>
            <a:r>
              <a:rPr lang="en-GB" b="1" dirty="0">
                <a:sym typeface="Wingdings" panose="05000000000000000000" pitchFamily="2" charset="2"/>
              </a:rPr>
              <a:t> </a:t>
            </a:r>
            <a:r>
              <a:rPr lang="en-GB" b="1" dirty="0" err="1">
                <a:sym typeface="Wingdings" panose="05000000000000000000" pitchFamily="2" charset="2"/>
              </a:rPr>
              <a:t>bağlantıları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7660161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013176"/>
            <a:ext cx="9144000" cy="1080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836712"/>
            <a:ext cx="8644674" cy="5256584"/>
          </a:xfrm>
        </p:spPr>
        <p:txBody>
          <a:bodyPr>
            <a:normAutofit/>
          </a:bodyPr>
          <a:lstStyle/>
          <a:p>
            <a:pPr marL="0" indent="0"/>
            <a:r>
              <a:rPr lang="en-US" sz="2400" b="0" dirty="0"/>
              <a:t>    </a:t>
            </a:r>
          </a:p>
          <a:p>
            <a:pPr marL="0" indent="0"/>
            <a:endParaRPr lang="en-US" sz="2400" b="0" dirty="0"/>
          </a:p>
          <a:p>
            <a:pPr marL="0" indent="0"/>
            <a:endParaRPr lang="en-US" sz="2400" b="0" dirty="0"/>
          </a:p>
          <a:p>
            <a:pPr marL="0" indent="0"/>
            <a:endParaRPr lang="en-US" sz="2400" b="0" dirty="0"/>
          </a:p>
          <a:p>
            <a:pPr marL="0" indent="0"/>
            <a:endParaRPr lang="en-US" sz="2400" b="0" dirty="0"/>
          </a:p>
          <a:p>
            <a:pPr marL="0" indent="0"/>
            <a:endParaRPr lang="en-US" sz="2400" b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66DD4-EA61-4A07-9082-4AE39DC7C912}" type="slidenum">
              <a:rPr lang="fr-FR" smtClean="0"/>
              <a:t>6</a:t>
            </a:fld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bg1">
                    <a:lumMod val="95000"/>
                  </a:schemeClr>
                </a:solidFill>
              </a:rPr>
              <a:t>Rakip</a:t>
            </a:r>
            <a:r>
              <a:rPr lang="en-US" sz="2800" b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bg1">
                    <a:lumMod val="95000"/>
                  </a:schemeClr>
                </a:solidFill>
              </a:rPr>
              <a:t>Analizi</a:t>
            </a:r>
            <a:endParaRPr lang="en-US" sz="2800" b="1" dirty="0">
              <a:solidFill>
                <a:schemeClr val="bg1">
                  <a:lumMod val="95000"/>
                </a:schemeClr>
              </a:solidFill>
            </a:endParaRPr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7108428"/>
              </p:ext>
            </p:extLst>
          </p:nvPr>
        </p:nvGraphicFramePr>
        <p:xfrm>
          <a:off x="611562" y="1484780"/>
          <a:ext cx="7789476" cy="28314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97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7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84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84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84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849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205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 </a:t>
                      </a:r>
                      <a:endParaRPr lang="fr-B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Sagita S-110</a:t>
                      </a:r>
                      <a:endParaRPr lang="fr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Yamaha </a:t>
                      </a:r>
                      <a:r>
                        <a:rPr lang="es-ES" sz="1100" dirty="0" err="1">
                          <a:effectLst/>
                        </a:rPr>
                        <a:t>Fazer</a:t>
                      </a:r>
                      <a:endParaRPr lang="fr-B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SwissDrone SDO50</a:t>
                      </a:r>
                      <a:endParaRPr lang="fr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DJI Agras</a:t>
                      </a:r>
                      <a:endParaRPr lang="fr-BE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ELECTRICAL</a:t>
                      </a:r>
                      <a:endParaRPr lang="fr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XAG P30 ELECTRICAL</a:t>
                      </a:r>
                      <a:endParaRPr lang="fr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22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 err="1">
                          <a:effectLst/>
                        </a:rPr>
                        <a:t>Maks</a:t>
                      </a:r>
                      <a:r>
                        <a:rPr lang="es-ES" sz="1100" dirty="0">
                          <a:effectLst/>
                        </a:rPr>
                        <a:t>. </a:t>
                      </a:r>
                      <a:r>
                        <a:rPr lang="es-ES" sz="1100" dirty="0" err="1">
                          <a:effectLst/>
                        </a:rPr>
                        <a:t>Yük</a:t>
                      </a:r>
                      <a:r>
                        <a:rPr lang="es-ES" sz="1100" dirty="0">
                          <a:effectLst/>
                        </a:rPr>
                        <a:t> </a:t>
                      </a:r>
                      <a:r>
                        <a:rPr lang="es-ES" sz="1100" dirty="0" err="1">
                          <a:effectLst/>
                        </a:rPr>
                        <a:t>taşıma</a:t>
                      </a:r>
                      <a:r>
                        <a:rPr lang="es-ES" sz="1100" dirty="0">
                          <a:effectLst/>
                        </a:rPr>
                        <a:t>, kg</a:t>
                      </a:r>
                      <a:endParaRPr lang="fr-B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rgbClr val="008DF6"/>
                          </a:solidFill>
                          <a:effectLst/>
                        </a:rPr>
                        <a:t>20…60</a:t>
                      </a:r>
                      <a:endParaRPr lang="fr-BE" sz="1100" dirty="0">
                        <a:solidFill>
                          <a:srgbClr val="008DF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30</a:t>
                      </a:r>
                      <a:endParaRPr lang="fr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20</a:t>
                      </a:r>
                      <a:endParaRPr lang="fr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30</a:t>
                      </a:r>
                      <a:endParaRPr lang="fr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16</a:t>
                      </a:r>
                      <a:endParaRPr lang="fr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22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 err="1">
                          <a:effectLst/>
                        </a:rPr>
                        <a:t>Süre</a:t>
                      </a:r>
                      <a:r>
                        <a:rPr lang="es-ES" sz="1100" dirty="0">
                          <a:effectLst/>
                        </a:rPr>
                        <a:t>, </a:t>
                      </a:r>
                      <a:r>
                        <a:rPr lang="es-ES" sz="1100" dirty="0" err="1">
                          <a:effectLst/>
                        </a:rPr>
                        <a:t>saat</a:t>
                      </a:r>
                      <a:endParaRPr lang="fr-B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rgbClr val="008DF6"/>
                          </a:solidFill>
                          <a:effectLst/>
                        </a:rPr>
                        <a:t>11…1</a:t>
                      </a:r>
                      <a:endParaRPr lang="fr-BE" sz="1100" dirty="0">
                        <a:solidFill>
                          <a:srgbClr val="008DF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1,7</a:t>
                      </a:r>
                      <a:endParaRPr lang="fr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2,5</a:t>
                      </a:r>
                      <a:endParaRPr lang="fr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0,13</a:t>
                      </a:r>
                      <a:endParaRPr lang="fr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0,16</a:t>
                      </a:r>
                      <a:endParaRPr lang="fr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22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 err="1">
                          <a:effectLst/>
                        </a:rPr>
                        <a:t>Satın</a:t>
                      </a:r>
                      <a:r>
                        <a:rPr lang="es-ES" sz="1100" dirty="0">
                          <a:effectLst/>
                        </a:rPr>
                        <a:t> alma </a:t>
                      </a:r>
                      <a:r>
                        <a:rPr lang="es-ES" sz="1100" dirty="0" err="1">
                          <a:effectLst/>
                        </a:rPr>
                        <a:t>maliyeti</a:t>
                      </a:r>
                      <a:r>
                        <a:rPr lang="es-ES" sz="1100" dirty="0">
                          <a:effectLst/>
                        </a:rPr>
                        <a:t>, k€</a:t>
                      </a:r>
                      <a:endParaRPr lang="fr-B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rgbClr val="008DF6"/>
                          </a:solidFill>
                          <a:effectLst/>
                        </a:rPr>
                        <a:t>77</a:t>
                      </a:r>
                      <a:endParaRPr lang="fr-BE" sz="1100" dirty="0">
                        <a:solidFill>
                          <a:srgbClr val="008DF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&gt;98</a:t>
                      </a:r>
                      <a:endParaRPr lang="fr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135</a:t>
                      </a:r>
                      <a:endParaRPr lang="fr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38</a:t>
                      </a:r>
                      <a:endParaRPr lang="fr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34</a:t>
                      </a:r>
                      <a:endParaRPr lang="fr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22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 err="1">
                          <a:effectLst/>
                        </a:rPr>
                        <a:t>Dayanıklılık</a:t>
                      </a:r>
                      <a:r>
                        <a:rPr lang="es-ES" sz="1100" dirty="0">
                          <a:effectLst/>
                        </a:rPr>
                        <a:t> /5</a:t>
                      </a:r>
                      <a:endParaRPr lang="fr-B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rgbClr val="008DF6"/>
                          </a:solidFill>
                          <a:effectLst/>
                        </a:rPr>
                        <a:t>4</a:t>
                      </a:r>
                      <a:endParaRPr lang="fr-BE" sz="1100" dirty="0">
                        <a:solidFill>
                          <a:srgbClr val="008DF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3</a:t>
                      </a:r>
                      <a:endParaRPr lang="fr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3</a:t>
                      </a:r>
                      <a:endParaRPr lang="fr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4</a:t>
                      </a:r>
                      <a:endParaRPr lang="fr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4</a:t>
                      </a:r>
                      <a:endParaRPr lang="fr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22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 err="1">
                          <a:effectLst/>
                        </a:rPr>
                        <a:t>Titreşim</a:t>
                      </a:r>
                      <a:r>
                        <a:rPr lang="es-ES" sz="1100" dirty="0">
                          <a:effectLst/>
                        </a:rPr>
                        <a:t> /5</a:t>
                      </a:r>
                      <a:endParaRPr lang="fr-B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rgbClr val="008DF6"/>
                          </a:solidFill>
                          <a:effectLst/>
                        </a:rPr>
                        <a:t>5</a:t>
                      </a:r>
                      <a:endParaRPr lang="fr-BE" sz="1100" dirty="0">
                        <a:solidFill>
                          <a:srgbClr val="008DF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3</a:t>
                      </a:r>
                      <a:endParaRPr lang="fr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4</a:t>
                      </a:r>
                      <a:endParaRPr lang="fr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5</a:t>
                      </a:r>
                      <a:endParaRPr lang="fr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5</a:t>
                      </a:r>
                      <a:endParaRPr lang="fr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22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 err="1">
                          <a:effectLst/>
                        </a:rPr>
                        <a:t>Denge</a:t>
                      </a:r>
                      <a:r>
                        <a:rPr lang="es-ES" sz="1100" dirty="0">
                          <a:effectLst/>
                        </a:rPr>
                        <a:t> /5</a:t>
                      </a:r>
                      <a:endParaRPr lang="fr-B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rgbClr val="008DF6"/>
                          </a:solidFill>
                          <a:effectLst/>
                        </a:rPr>
                        <a:t>5</a:t>
                      </a:r>
                      <a:endParaRPr lang="fr-BE" sz="1100" dirty="0">
                        <a:solidFill>
                          <a:srgbClr val="008DF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3</a:t>
                      </a:r>
                      <a:endParaRPr lang="fr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4</a:t>
                      </a:r>
                      <a:endParaRPr lang="fr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2</a:t>
                      </a:r>
                      <a:endParaRPr lang="fr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2</a:t>
                      </a:r>
                      <a:endParaRPr lang="fr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22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 err="1">
                          <a:effectLst/>
                        </a:rPr>
                        <a:t>Esneklik</a:t>
                      </a:r>
                      <a:r>
                        <a:rPr lang="es-ES" sz="1100" dirty="0">
                          <a:effectLst/>
                        </a:rPr>
                        <a:t> /5</a:t>
                      </a:r>
                      <a:endParaRPr lang="fr-B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rgbClr val="008DF6"/>
                          </a:solidFill>
                          <a:effectLst/>
                        </a:rPr>
                        <a:t>5</a:t>
                      </a:r>
                      <a:endParaRPr lang="fr-BE" sz="1100" dirty="0">
                        <a:solidFill>
                          <a:srgbClr val="008DF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3</a:t>
                      </a:r>
                      <a:endParaRPr lang="fr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3</a:t>
                      </a:r>
                      <a:endParaRPr lang="fr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5</a:t>
                      </a:r>
                      <a:endParaRPr lang="fr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5</a:t>
                      </a:r>
                      <a:endParaRPr lang="fr-B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01010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013176"/>
            <a:ext cx="9144000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66DD4-EA61-4A07-9082-4AE39DC7C912}" type="slidenum">
              <a:rPr lang="fr-FR" smtClean="0"/>
              <a:t>7</a:t>
            </a:fld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0" y="-9331"/>
            <a:ext cx="9144000" cy="52322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REDT </a:t>
            </a:r>
            <a:r>
              <a:rPr lang="en-US" sz="2800" dirty="0" err="1">
                <a:solidFill>
                  <a:schemeClr val="bg1"/>
                </a:solidFill>
              </a:rPr>
              <a:t>Teknolojisi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Nasıl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Çalışıyor</a:t>
            </a:r>
            <a:r>
              <a:rPr lang="en-US" sz="2800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321943" y="702355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 REDT </a:t>
            </a:r>
            <a:r>
              <a:rPr lang="fr-BE" dirty="0" err="1"/>
              <a:t>Çalışma</a:t>
            </a:r>
            <a:r>
              <a:rPr lang="fr-BE" dirty="0"/>
              <a:t> </a:t>
            </a:r>
            <a:r>
              <a:rPr lang="fr-BE" dirty="0" err="1"/>
              <a:t>prensibi</a:t>
            </a:r>
            <a:r>
              <a:rPr lang="fr-BE" dirty="0"/>
              <a:t>: </a:t>
            </a:r>
            <a:r>
              <a:rPr lang="fr-BE" dirty="0" err="1">
                <a:highlight>
                  <a:srgbClr val="FFFFFF"/>
                </a:highlight>
              </a:rPr>
              <a:t>Doğrudan</a:t>
            </a:r>
            <a:r>
              <a:rPr lang="fr-BE" dirty="0">
                <a:highlight>
                  <a:srgbClr val="FFFFFF"/>
                </a:highlight>
              </a:rPr>
              <a:t> </a:t>
            </a:r>
            <a:r>
              <a:rPr lang="fr-BE" dirty="0" err="1">
                <a:highlight>
                  <a:srgbClr val="FFFFFF"/>
                </a:highlight>
              </a:rPr>
              <a:t>Türbin</a:t>
            </a:r>
            <a:r>
              <a:rPr lang="fr-BE" dirty="0">
                <a:highlight>
                  <a:srgbClr val="FFFFFF"/>
                </a:highlight>
              </a:rPr>
              <a:t> </a:t>
            </a:r>
            <a:r>
              <a:rPr lang="fr-BE" dirty="0" err="1">
                <a:highlight>
                  <a:srgbClr val="FFFFFF"/>
                </a:highlight>
              </a:rPr>
              <a:t>Tahrikli</a:t>
            </a:r>
            <a:r>
              <a:rPr lang="fr-BE" dirty="0">
                <a:highlight>
                  <a:srgbClr val="FFFFFF"/>
                </a:highlight>
              </a:rPr>
              <a:t> Rotor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08" t="13968" r="2568" b="9671"/>
          <a:stretch>
            <a:fillRect/>
          </a:stretch>
        </p:blipFill>
        <p:spPr bwMode="auto">
          <a:xfrm>
            <a:off x="1403648" y="1250823"/>
            <a:ext cx="6624736" cy="4504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5499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013176"/>
            <a:ext cx="9144000" cy="1080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523220"/>
            <a:ext cx="8644674" cy="5570076"/>
          </a:xfrm>
        </p:spPr>
        <p:txBody>
          <a:bodyPr>
            <a:normAutofit/>
          </a:bodyPr>
          <a:lstStyle/>
          <a:p>
            <a:pPr marL="0" indent="0"/>
            <a:r>
              <a:rPr lang="en-US" sz="2400" b="0" dirty="0"/>
              <a:t>				</a:t>
            </a:r>
            <a:r>
              <a:rPr lang="en-US" sz="2400" b="0" dirty="0" err="1"/>
              <a:t>Kompresör</a:t>
            </a:r>
            <a:endParaRPr lang="en-US" sz="2400" b="0" dirty="0"/>
          </a:p>
          <a:p>
            <a:pPr marL="0" indent="0"/>
            <a:r>
              <a:rPr lang="en-US" sz="1800" b="0" dirty="0"/>
              <a:t>				</a:t>
            </a:r>
            <a:r>
              <a:rPr lang="en-US" sz="1800" b="0" dirty="0" err="1"/>
              <a:t>Epoksi</a:t>
            </a:r>
            <a:r>
              <a:rPr lang="en-US" sz="1800" b="0" dirty="0"/>
              <a:t> </a:t>
            </a:r>
            <a:r>
              <a:rPr lang="en-US" sz="1800" b="0" dirty="0" err="1"/>
              <a:t>Karbon</a:t>
            </a:r>
            <a:r>
              <a:rPr lang="en-US" sz="1800" b="0" dirty="0"/>
              <a:t> Rotor</a:t>
            </a:r>
            <a:endParaRPr lang="en-US" sz="2400" b="0" dirty="0"/>
          </a:p>
          <a:p>
            <a:pPr marL="0" indent="0"/>
            <a:endParaRPr lang="en-US" sz="2400" b="0" dirty="0"/>
          </a:p>
          <a:p>
            <a:pPr marL="0" indent="0"/>
            <a:r>
              <a:rPr lang="en-US" sz="2400" b="0" dirty="0" err="1"/>
              <a:t>Türbin</a:t>
            </a:r>
            <a:endParaRPr lang="en-US" sz="2400" b="0" dirty="0"/>
          </a:p>
          <a:p>
            <a:pPr marL="0" indent="0"/>
            <a:r>
              <a:rPr lang="en-US" sz="1800" b="0" dirty="0" err="1">
                <a:highlight>
                  <a:srgbClr val="FFFFFF"/>
                </a:highlight>
              </a:rPr>
              <a:t>Alüminyum</a:t>
            </a:r>
            <a:r>
              <a:rPr lang="en-US" sz="1800" b="0" dirty="0">
                <a:highlight>
                  <a:srgbClr val="FFFFFF"/>
                </a:highlight>
              </a:rPr>
              <a:t> </a:t>
            </a:r>
            <a:r>
              <a:rPr lang="en-US" sz="1800" b="0" dirty="0" err="1">
                <a:highlight>
                  <a:srgbClr val="FFFFFF"/>
                </a:highlight>
              </a:rPr>
              <a:t>plakadan</a:t>
            </a:r>
            <a:r>
              <a:rPr lang="en-US" sz="1800" b="0" dirty="0">
                <a:highlight>
                  <a:srgbClr val="FFFFFF"/>
                </a:highlight>
              </a:rPr>
              <a:t> </a:t>
            </a:r>
            <a:r>
              <a:rPr lang="en-US" sz="1800" b="0" dirty="0" err="1">
                <a:highlight>
                  <a:srgbClr val="FFFFFF"/>
                </a:highlight>
              </a:rPr>
              <a:t>üretilmiş</a:t>
            </a:r>
            <a:r>
              <a:rPr lang="en-US" sz="1800" b="0" dirty="0">
                <a:highlight>
                  <a:srgbClr val="FFFFFF"/>
                </a:highlight>
              </a:rPr>
              <a:t> </a:t>
            </a:r>
            <a:br>
              <a:rPr lang="en-US" sz="1800" b="0" dirty="0">
                <a:highlight>
                  <a:srgbClr val="FFFFFF"/>
                </a:highlight>
              </a:rPr>
            </a:br>
            <a:r>
              <a:rPr lang="en-US" sz="1800" b="0" dirty="0" err="1">
                <a:highlight>
                  <a:srgbClr val="FFFFFF"/>
                </a:highlight>
              </a:rPr>
              <a:t>türbin</a:t>
            </a:r>
            <a:endParaRPr lang="en-US" sz="1800" b="0" dirty="0">
              <a:highlight>
                <a:srgbClr val="FFFFFF"/>
              </a:highlight>
            </a:endParaRPr>
          </a:p>
          <a:p>
            <a:pPr marL="0" indent="0"/>
            <a:endParaRPr lang="en-US" sz="2400" b="0" dirty="0"/>
          </a:p>
          <a:p>
            <a:pPr marL="0" indent="0"/>
            <a:endParaRPr lang="en-US" sz="2400" b="0" dirty="0"/>
          </a:p>
          <a:p>
            <a:pPr marL="0" indent="0"/>
            <a:r>
              <a:rPr lang="en-US" sz="2400" b="0" dirty="0" err="1"/>
              <a:t>Pervane</a:t>
            </a:r>
            <a:endParaRPr lang="en-US" sz="2400" b="0" dirty="0"/>
          </a:p>
          <a:p>
            <a:pPr marL="0" indent="0"/>
            <a:r>
              <a:rPr lang="en-US" sz="1800" b="0" dirty="0" err="1"/>
              <a:t>Kompozit</a:t>
            </a:r>
            <a:r>
              <a:rPr lang="en-US" sz="1800" b="0" dirty="0"/>
              <a:t>  </a:t>
            </a:r>
            <a:r>
              <a:rPr lang="en-US" sz="1800" b="0" dirty="0" err="1"/>
              <a:t>malzeme</a:t>
            </a:r>
            <a:endParaRPr lang="en-US" sz="2400" b="0" dirty="0"/>
          </a:p>
          <a:p>
            <a:pPr marL="0" indent="0"/>
            <a:endParaRPr lang="en-US" sz="2400" b="0" dirty="0"/>
          </a:p>
          <a:p>
            <a:pPr marL="0" indent="0"/>
            <a:endParaRPr lang="en-US" sz="2400" b="0" dirty="0"/>
          </a:p>
          <a:p>
            <a:pPr marL="0" indent="0"/>
            <a:endParaRPr lang="en-US" sz="2400" b="0" dirty="0"/>
          </a:p>
          <a:p>
            <a:pPr marL="0" indent="0"/>
            <a:endParaRPr lang="en-US" sz="2400" b="0" dirty="0"/>
          </a:p>
          <a:p>
            <a:pPr marL="0" indent="0"/>
            <a:endParaRPr lang="en-US" sz="2400" b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66DD4-EA61-4A07-9082-4AE39DC7C912}" type="slidenum">
              <a:rPr lang="fr-FR" smtClean="0"/>
              <a:t>8</a:t>
            </a:fld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bg1">
                    <a:lumMod val="95000"/>
                  </a:schemeClr>
                </a:solidFill>
              </a:rPr>
              <a:t>Teknoloji</a:t>
            </a:r>
            <a:endParaRPr lang="en-US" sz="2800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38" b="12201"/>
          <a:stretch/>
        </p:blipFill>
        <p:spPr>
          <a:xfrm>
            <a:off x="2483768" y="4465348"/>
            <a:ext cx="3039580" cy="2106535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3478" y="1772816"/>
            <a:ext cx="3327489" cy="2496204"/>
          </a:xfrm>
          <a:prstGeom prst="rect">
            <a:avLst/>
          </a:prstGeom>
        </p:spPr>
      </p:pic>
      <p:pic>
        <p:nvPicPr>
          <p:cNvPr id="19" name="Image 18" descr="Sans titre:Users:Boris:Desktop:p 23.png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751" b="8250"/>
          <a:stretch/>
        </p:blipFill>
        <p:spPr bwMode="auto">
          <a:xfrm>
            <a:off x="6820695" y="219246"/>
            <a:ext cx="2088232" cy="2488922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lc="http://schemas.openxmlformats.org/drawingml/2006/lockedCanvas" xmlns:ma14="http://schemas.microsoft.com/office/mac/drawingml/2011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v="urn:schemas-microsoft-com:mac:vml" xmlns:mc="http://schemas.openxmlformats.org/markup-compatibility/2006" xmlns:mo="http://schemas.microsoft.com/office/mac/office/2008/main" xmlns:wpc="http://schemas.microsoft.com/office/word/2010/wordprocessingCanvas" xmlns=""/>
            </a:ext>
          </a:extLst>
        </p:spPr>
      </p:pic>
    </p:spTree>
    <p:extLst>
      <p:ext uri="{BB962C8B-B14F-4D97-AF65-F5344CB8AC3E}">
        <p14:creationId xmlns:p14="http://schemas.microsoft.com/office/powerpoint/2010/main" val="4389748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    S75 </a:t>
            </a:r>
            <a:r>
              <a:rPr lang="fr-BE" dirty="0" err="1"/>
              <a:t>DronE</a:t>
            </a:r>
            <a:r>
              <a:rPr lang="fr-BE" dirty="0"/>
              <a:t> </a:t>
            </a:r>
            <a:r>
              <a:rPr lang="fr-BE" dirty="0" err="1"/>
              <a:t>prototipinin</a:t>
            </a:r>
            <a:r>
              <a:rPr lang="fr-BE" dirty="0"/>
              <a:t> </a:t>
            </a:r>
            <a:r>
              <a:rPr lang="fr-BE" dirty="0" err="1"/>
              <a:t>deneme</a:t>
            </a:r>
            <a:r>
              <a:rPr lang="fr-BE" dirty="0"/>
              <a:t> </a:t>
            </a:r>
            <a:r>
              <a:rPr lang="fr-BE" dirty="0" err="1"/>
              <a:t>uçuşu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66DD4-EA61-4A07-9082-4AE39DC7C912}" type="slidenum">
              <a:rPr lang="fr-FR" smtClean="0"/>
              <a:t>9</a:t>
            </a:fld>
            <a:endParaRPr lang="fr-FR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551" y="1124744"/>
            <a:ext cx="8064895" cy="4536504"/>
          </a:xfrm>
        </p:spPr>
      </p:pic>
    </p:spTree>
    <p:extLst>
      <p:ext uri="{BB962C8B-B14F-4D97-AF65-F5344CB8AC3E}">
        <p14:creationId xmlns:p14="http://schemas.microsoft.com/office/powerpoint/2010/main" val="29353161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Élémentair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22683</TotalTime>
  <Words>567</Words>
  <Application>Microsoft Office PowerPoint</Application>
  <PresentationFormat>On-screen Show (4:3)</PresentationFormat>
  <Paragraphs>180</Paragraphs>
  <Slides>14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Franklin Gothic Book</vt:lpstr>
      <vt:lpstr>Franklin Gothic Medium</vt:lpstr>
      <vt:lpstr>Times New Roman</vt:lpstr>
      <vt:lpstr>Tunga</vt:lpstr>
      <vt:lpstr>Wingdings</vt:lpstr>
      <vt:lpstr>Angles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S75 DronE prototipinin deneme uçuşu</vt:lpstr>
      <vt:lpstr>PowerPoint Presentation</vt:lpstr>
      <vt:lpstr>PowerPoint Presentation</vt:lpstr>
      <vt:lpstr>Koaksiyel Rotorun Karmaşıklığının azaltılması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Hubert</dc:creator>
  <cp:lastModifiedBy>Elif Atmaca</cp:lastModifiedBy>
  <cp:revision>495</cp:revision>
  <cp:lastPrinted>2015-04-28T07:12:58Z</cp:lastPrinted>
  <dcterms:created xsi:type="dcterms:W3CDTF">2014-06-10T09:11:42Z</dcterms:created>
  <dcterms:modified xsi:type="dcterms:W3CDTF">2022-02-21T07:40:18Z</dcterms:modified>
</cp:coreProperties>
</file>