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11"/>
  </p:notesMasterIdLst>
  <p:handoutMasterIdLst>
    <p:handoutMasterId r:id="rId12"/>
  </p:handoutMasterIdLst>
  <p:sldIdLst>
    <p:sldId id="313" r:id="rId6"/>
    <p:sldId id="315" r:id="rId7"/>
    <p:sldId id="314" r:id="rId8"/>
    <p:sldId id="322" r:id="rId9"/>
    <p:sldId id="316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6507A6E-D5D9-8D0E-FED4-A24E668897E4}" name="Sun, Lauren" initials="SL" userId="S::Lauren.Sun@treasury.gov::1a5e9364-aa09-4e8e-9488-4f637e8083aa" providerId="AD"/>
  <p188:author id="{9F229499-416B-B81E-E966-411C9A0E783B}" name="Office of Chief Counsel" initials="OCC" userId="Office of Chief Counsel" providerId="None"/>
  <p188:author id="{8D7F13B7-AB85-ECA8-E68E-EADD7242686D}" name="Office of the Chief Counsel" initials="OCC" userId="Office of the Chief Counsel" providerId="None"/>
  <p188:author id="{64BF21C0-A3ED-04F3-2F38-BD640D50530F}" name="Laura Deegan" initials="LD" userId="S::Laura.Deegan@treasury.gov::1872d807-5019-45da-b3c1-11c7021643a0" providerId="AD"/>
  <p188:author id="{C31A2ED0-CA55-2B8B-926F-518B062E7BD4}" name="Goodrich, Nicholas" initials="GN" userId="S::Nicholas.Goodrich@treasury.gov::4de92709-b161-49d0-8690-b59434e46c9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ewer, Jacqueline" initials="BJ" lastIdx="9" clrIdx="0">
    <p:extLst>
      <p:ext uri="{19B8F6BF-5375-455C-9EA6-DF929625EA0E}">
        <p15:presenceInfo xmlns:p15="http://schemas.microsoft.com/office/powerpoint/2012/main" userId="S-1-5-21-337608596-297798339-1050887974-847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2B74A1"/>
    <a:srgbClr val="A1B2CB"/>
    <a:srgbClr val="175DE9"/>
    <a:srgbClr val="397EE3"/>
    <a:srgbClr val="86B0EE"/>
    <a:srgbClr val="0378E3"/>
    <a:srgbClr val="369EFC"/>
    <a:srgbClr val="83C3FD"/>
    <a:srgbClr val="016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49882" autoAdjust="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271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3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BC0E6-23B8-47A6-B4EC-725C2A3AAFF6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E060E-3751-4E58-81F4-9FB82C5F9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99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414753F-AAD1-47E3-9A17-905BE817CD09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41BB7DF-617B-43C3-A2A6-658F61E72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49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711200"/>
            <a:ext cx="6315075" cy="3552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244285">
              <a:defRPr/>
            </a:pPr>
            <a:fld id="{C0F4A2C8-6C88-4E71-83EE-698B9D4FE22F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  <a:pPr defTabSz="1244285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000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711200"/>
            <a:ext cx="6315075" cy="3552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244285">
              <a:defRPr/>
            </a:pPr>
            <a:fld id="{C0F4A2C8-6C88-4E71-83EE-698B9D4FE22F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  <a:pPr defTabSz="1244285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298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711200"/>
            <a:ext cx="6315075" cy="3552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244285">
              <a:defRPr/>
            </a:pPr>
            <a:fld id="{C0F4A2C8-6C88-4E71-83EE-698B9D4FE22F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  <a:pPr defTabSz="1244285">
                <a:defRPr/>
              </a:pPr>
              <a:t>3</a:t>
            </a:fld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173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711200"/>
            <a:ext cx="6315075" cy="3552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244285">
              <a:defRPr/>
            </a:pPr>
            <a:fld id="{C0F4A2C8-6C88-4E71-83EE-698B9D4FE22F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  <a:pPr defTabSz="1244285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423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711200"/>
            <a:ext cx="6315075" cy="3552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244285">
              <a:defRPr/>
            </a:pPr>
            <a:fld id="{C0F4A2C8-6C88-4E71-83EE-698B9D4FE22F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  <a:pPr defTabSz="1244285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7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5200" y="5845180"/>
            <a:ext cx="559201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indent="0" algn="l">
              <a:buNone/>
              <a:defRPr sz="1600" b="0">
                <a:solidFill>
                  <a:schemeClr val="bg1"/>
                </a:solidFill>
              </a:defRPr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200" y="6362699"/>
            <a:ext cx="5594349" cy="298451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5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22" name="Group 21"/>
          <p:cNvGrpSpPr>
            <a:grpSpLocks noChangeAspect="1"/>
          </p:cNvGrpSpPr>
          <p:nvPr userDrawn="1"/>
        </p:nvGrpSpPr>
        <p:grpSpPr>
          <a:xfrm>
            <a:off x="469900" y="457761"/>
            <a:ext cx="1998000" cy="374400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23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8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9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1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2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393716" y="727595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6660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1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54100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946342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3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2017 Deloitte Development LLC. All rights reserved.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7090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5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2017 Deloitte Development LLC. All rights reserved.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723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9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2017 Deloitte Development LLC.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629009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bg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2642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9900" y="1590675"/>
            <a:ext cx="9029604" cy="470852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4800"/>
              </a:spcBef>
              <a:defRPr sz="2800">
                <a:solidFill>
                  <a:schemeClr val="tx1"/>
                </a:solidFill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5086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91"/>
            <a:ext cx="9348787" cy="4633910"/>
          </a:xfrm>
          <a:prstGeom prst="rect">
            <a:avLst/>
          </a:prstGeom>
        </p:spPr>
        <p:txBody>
          <a:bodyPr/>
          <a:lstStyle>
            <a:lvl1pPr>
              <a:tabLst>
                <a:tab pos="8972326" algn="r"/>
              </a:tabLst>
              <a:defRPr/>
            </a:lvl1pPr>
            <a:lvl2pPr>
              <a:tabLst>
                <a:tab pos="8972326" algn="r"/>
              </a:tabLst>
              <a:defRPr/>
            </a:lvl2pPr>
            <a:lvl3pPr>
              <a:tabLst>
                <a:tab pos="8972326" algn="r"/>
              </a:tabLst>
              <a:defRPr/>
            </a:lvl3pPr>
            <a:lvl4pPr>
              <a:tabLst>
                <a:tab pos="8972326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  <a:lvl6pPr>
              <a:tabLst>
                <a:tab pos="8972326" algn="r"/>
              </a:tabLst>
              <a:defRPr/>
            </a:lvl6pPr>
            <a:lvl7pPr>
              <a:tabLst>
                <a:tab pos="8972326" algn="r"/>
              </a:tabLst>
              <a:defRPr/>
            </a:lvl7pPr>
            <a:lvl8pPr>
              <a:tabLst>
                <a:tab pos="8972326" algn="r"/>
              </a:tabLst>
              <a:defRPr/>
            </a:lvl8pPr>
            <a:lvl9pPr>
              <a:tabLst>
                <a:tab pos="8972326" algn="r"/>
              </a:tabLst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998573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9985739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32855413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604867" y="1700213"/>
            <a:ext cx="6117233" cy="4598988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90"/>
            <a:ext cx="4333663" cy="4633911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4031992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469900" y="1665290"/>
            <a:ext cx="11252200" cy="463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1179222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804461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5327" y="5845180"/>
            <a:ext cx="559434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325" y="6362699"/>
            <a:ext cx="5594349" cy="298451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3393716" y="727595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3210255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469900" y="1665818"/>
            <a:ext cx="11252200" cy="46333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>
              <a:buFontTx/>
              <a:buNone/>
              <a:defRPr/>
            </a:lvl1pPr>
            <a:lvl2pPr marL="127000" indent="-127000" algn="l">
              <a:buClrTx/>
              <a:buSzPct val="100000"/>
              <a:buFont typeface="Arial" panose="020B0604020202020204" pitchFamily="34" charset="0"/>
              <a:buChar char="•"/>
              <a:defRPr/>
            </a:lvl2pPr>
            <a:lvl3pPr marL="279400" indent="-127000" algn="l">
              <a:buClrTx/>
              <a:buSzPct val="100000"/>
              <a:buFont typeface="Arial" panose="020B0604020202020204" pitchFamily="34" charset="0"/>
              <a:buChar char="−"/>
              <a:defRPr/>
            </a:lvl3pPr>
            <a:lvl4pPr marL="431800" indent="-127000" algn="l">
              <a:buClrTx/>
              <a:buSzPct val="100000"/>
              <a:buFont typeface="Arial" panose="020B0604020202020204" pitchFamily="34" charset="0"/>
              <a:buChar char="◦"/>
              <a:defRPr/>
            </a:lvl4pPr>
            <a:lvl5pPr marL="584200" indent="-127000" algn="l">
              <a:buClrTx/>
              <a:buSzPct val="100000"/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4"/>
            <a:endParaRPr lang="en-US" noProof="0" dirty="0"/>
          </a:p>
          <a:p>
            <a:pPr lvl="4"/>
            <a:endParaRPr lang="en-US" noProof="0" dirty="0"/>
          </a:p>
          <a:p>
            <a:pPr lvl="4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389720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469900" y="1676402"/>
            <a:ext cx="11252200" cy="46227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34952114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468000" y="2054581"/>
            <a:ext cx="11252200" cy="3928209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8000" y="1659816"/>
            <a:ext cx="11252200" cy="3571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5976746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468000" y="2051999"/>
            <a:ext cx="3600000" cy="3930791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8000" y="1665289"/>
            <a:ext cx="3600000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4296000" y="2051998"/>
            <a:ext cx="3600000" cy="3930791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296003" y="1665288"/>
            <a:ext cx="3600000" cy="392112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8086960" y="2051999"/>
            <a:ext cx="3600000" cy="3930791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8086959" y="1659145"/>
            <a:ext cx="3600000" cy="398256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0" y="402586"/>
            <a:ext cx="11252200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17885376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468000" y="1665288"/>
            <a:ext cx="5328000" cy="4622507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56000"/>
            <a:ext cx="5328000" cy="4631795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0651652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89"/>
            <a:ext cx="4431857" cy="4633913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482100" y="1700213"/>
            <a:ext cx="6240000" cy="4598989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79716824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88"/>
            <a:ext cx="5328000" cy="463391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 sz="1600"/>
            </a:lvl1pPr>
            <a:lvl2pPr>
              <a:tabLst>
                <a:tab pos="6705432" algn="r"/>
              </a:tabLst>
              <a:defRPr sz="1600"/>
            </a:lvl2pPr>
            <a:lvl3pPr>
              <a:tabLst>
                <a:tab pos="6705432" algn="r"/>
              </a:tabLst>
              <a:defRPr sz="1600"/>
            </a:lvl3pPr>
            <a:lvl4pPr>
              <a:tabLst>
                <a:tab pos="6705432" algn="r"/>
              </a:tabLst>
              <a:defRPr sz="1600"/>
            </a:lvl4pPr>
            <a:lvl5pPr>
              <a:tabLst>
                <a:tab pos="6705432" algn="r"/>
              </a:tabLst>
              <a:defRPr sz="1000" baseline="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65288"/>
            <a:ext cx="5328000" cy="463391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 sz="1600"/>
            </a:lvl1pPr>
            <a:lvl2pPr>
              <a:tabLst>
                <a:tab pos="6705432" algn="r"/>
              </a:tabLst>
              <a:defRPr sz="1600"/>
            </a:lvl2pPr>
            <a:lvl3pPr>
              <a:tabLst>
                <a:tab pos="6705432" algn="r"/>
              </a:tabLst>
              <a:defRPr sz="1600"/>
            </a:lvl3pPr>
            <a:lvl4pPr>
              <a:tabLst>
                <a:tab pos="6705432" algn="r"/>
              </a:tabLst>
              <a:defRPr sz="1600"/>
            </a:lvl4pPr>
            <a:lvl5pPr>
              <a:tabLst>
                <a:tab pos="6705432" algn="r"/>
              </a:tabLst>
              <a:defRPr sz="1000" baseline="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3110470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469900" y="1665288"/>
            <a:ext cx="5480400" cy="431750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239584" y="2125013"/>
            <a:ext cx="5482516" cy="3857777"/>
          </a:xfrm>
        </p:spPr>
        <p:txBody>
          <a:bodyPr>
            <a:noAutofit/>
          </a:bodyPr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239584" y="1655763"/>
            <a:ext cx="5482516" cy="42068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3956460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239584" y="2125013"/>
            <a:ext cx="5482516" cy="3857777"/>
          </a:xfrm>
        </p:spPr>
        <p:txBody>
          <a:bodyPr>
            <a:noAutofit/>
          </a:bodyPr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239585" y="1654028"/>
            <a:ext cx="5482516" cy="42068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469900" y="2125013"/>
            <a:ext cx="5482517" cy="3857777"/>
          </a:xfrm>
        </p:spPr>
        <p:txBody>
          <a:bodyPr>
            <a:noAutofit/>
          </a:bodyPr>
          <a:lstStyle/>
          <a:p>
            <a:r>
              <a:rPr lang="en-US" noProof="0" dirty="0"/>
              <a:t>Click icon to add chart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469898" y="1665288"/>
            <a:ext cx="5482517" cy="40942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2262922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7455116" y="1626099"/>
            <a:ext cx="4266983" cy="467310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 sz="2400">
                <a:solidFill>
                  <a:schemeClr val="accent3"/>
                </a:solidFill>
              </a:defRPr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469900" y="1665288"/>
            <a:ext cx="6660866" cy="4633913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6043644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4210150" y="1530450"/>
            <a:ext cx="3780000" cy="37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3800"/>
              </a:lnSpc>
              <a:defRPr sz="32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475200" y="5845180"/>
            <a:ext cx="559201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200" y="6362699"/>
            <a:ext cx="5594349" cy="298451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5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469900" y="457761"/>
            <a:ext cx="1998000" cy="374400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17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3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6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6404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88742" y="1700213"/>
            <a:ext cx="266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341040" y="1700212"/>
            <a:ext cx="266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193338" y="1700212"/>
            <a:ext cx="266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45636" y="1700212"/>
            <a:ext cx="266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82363" y="3076573"/>
            <a:ext cx="2640000" cy="3222628"/>
          </a:xfrm>
        </p:spPr>
        <p:txBody>
          <a:bodyPr/>
          <a:lstStyle>
            <a:lvl1pPr marL="0" indent="0"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0"/>
              </a:spcAft>
              <a:defRPr/>
            </a:lvl7pPr>
            <a:lvl8pPr marL="475188" indent="-235194">
              <a:spcAft>
                <a:spcPts val="0"/>
              </a:spcAft>
              <a:defRPr/>
            </a:lvl8pPr>
            <a:lvl9pPr marL="475188" indent="-235194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207211" y="3079742"/>
            <a:ext cx="2640000" cy="3222628"/>
          </a:xfrm>
        </p:spPr>
        <p:txBody>
          <a:bodyPr/>
          <a:lstStyle>
            <a:lvl1pPr marL="0" indent="0"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0"/>
              </a:spcAft>
              <a:defRPr/>
            </a:lvl7pPr>
            <a:lvl8pPr marL="475188" indent="-235194">
              <a:spcAft>
                <a:spcPts val="0"/>
              </a:spcAft>
              <a:defRPr/>
            </a:lvl8pPr>
            <a:lvl9pPr marL="475188" indent="-235194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44787" y="3076573"/>
            <a:ext cx="2640000" cy="3222628"/>
          </a:xfrm>
        </p:spPr>
        <p:txBody>
          <a:bodyPr/>
          <a:lstStyle>
            <a:lvl1pPr marL="0" indent="0"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0"/>
              </a:spcAft>
              <a:defRPr/>
            </a:lvl7pPr>
            <a:lvl8pPr marL="475188" indent="-235194">
              <a:spcAft>
                <a:spcPts val="0"/>
              </a:spcAft>
              <a:defRPr/>
            </a:lvl8pPr>
            <a:lvl9pPr marL="475188" indent="-235194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9069636" y="3079742"/>
            <a:ext cx="2640000" cy="3222628"/>
          </a:xfrm>
        </p:spPr>
        <p:txBody>
          <a:bodyPr/>
          <a:lstStyle>
            <a:lvl1pPr marL="0" indent="0"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0"/>
              </a:spcAft>
              <a:defRPr/>
            </a:lvl7pPr>
            <a:lvl8pPr marL="475188" indent="-235194">
              <a:spcAft>
                <a:spcPts val="0"/>
              </a:spcAft>
              <a:defRPr/>
            </a:lvl8pPr>
            <a:lvl9pPr marL="475188" indent="-235194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0784385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76780" y="1703863"/>
            <a:ext cx="55368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184900" y="1703863"/>
            <a:ext cx="55368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469900" y="4065173"/>
            <a:ext cx="55368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6184900" y="4065173"/>
            <a:ext cx="55368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476780" y="1880213"/>
            <a:ext cx="2116800" cy="1591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6204097" y="1880212"/>
            <a:ext cx="2116800" cy="1591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481779" y="4256211"/>
            <a:ext cx="2116800" cy="1591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6204097" y="4256211"/>
            <a:ext cx="2116800" cy="1591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840780" y="1880213"/>
            <a:ext cx="3172800" cy="1944000"/>
          </a:xfrm>
        </p:spPr>
        <p:txBody>
          <a:bodyPr/>
          <a:lstStyle>
            <a:lvl1pPr marL="0" indent="0" algn="l">
              <a:spcAft>
                <a:spcPts val="0"/>
              </a:spcAft>
              <a:buFontTx/>
              <a:buNone/>
              <a:defRPr b="1"/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8550676" y="1880213"/>
            <a:ext cx="3171024" cy="1944000"/>
          </a:xfrm>
        </p:spPr>
        <p:txBody>
          <a:bodyPr/>
          <a:lstStyle>
            <a:lvl1pPr marL="0" indent="0" algn="l">
              <a:spcAft>
                <a:spcPts val="0"/>
              </a:spcAft>
              <a:buFontTx/>
              <a:buNone/>
              <a:defRPr b="1"/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802551" y="4256213"/>
            <a:ext cx="3172800" cy="1944000"/>
          </a:xfrm>
        </p:spPr>
        <p:txBody>
          <a:bodyPr/>
          <a:lstStyle>
            <a:lvl1pPr marL="0" indent="0" algn="l">
              <a:spcAft>
                <a:spcPts val="0"/>
              </a:spcAft>
              <a:buFontTx/>
              <a:buNone/>
              <a:defRPr b="1"/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8548900" y="4256212"/>
            <a:ext cx="3172800" cy="1944000"/>
          </a:xfrm>
        </p:spPr>
        <p:txBody>
          <a:bodyPr/>
          <a:lstStyle>
            <a:lvl1pPr marL="0" indent="0" algn="l">
              <a:spcAft>
                <a:spcPts val="0"/>
              </a:spcAft>
              <a:buFontTx/>
              <a:buNone/>
              <a:defRPr b="1"/>
            </a:lvl1pPr>
            <a:lvl2pPr marL="127000" indent="-127000" algn="l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b="0"/>
            </a:lvl2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1186535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8609" y="1700213"/>
            <a:ext cx="3639312" cy="2052830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082784" y="1700213"/>
            <a:ext cx="3639316" cy="2059099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284188" y="1700212"/>
            <a:ext cx="3636962" cy="2057767"/>
          </a:xfrm>
        </p:spPr>
        <p:txBody>
          <a:bodyPr/>
          <a:lstStyle/>
          <a:p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478609" y="3832225"/>
            <a:ext cx="3639312" cy="21814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4278313" y="3832224"/>
            <a:ext cx="3636962" cy="21866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8082784" y="3832224"/>
            <a:ext cx="3639316" cy="21881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99883150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519098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69900" y="402586"/>
            <a:ext cx="11252200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899" y="1857892"/>
            <a:ext cx="5544000" cy="1695451"/>
          </a:xfrm>
        </p:spPr>
        <p:txBody>
          <a:bodyPr/>
          <a:lstStyle>
            <a:lvl1pPr marL="0" indent="0" algn="l">
              <a:spcAft>
                <a:spcPts val="1333"/>
              </a:spcAft>
              <a:buFontTx/>
              <a:buNone/>
              <a:defRPr b="1">
                <a:solidFill>
                  <a:srgbClr val="00B0F0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177462" y="1857892"/>
            <a:ext cx="5544000" cy="1695451"/>
          </a:xfrm>
        </p:spPr>
        <p:txBody>
          <a:bodyPr/>
          <a:lstStyle>
            <a:lvl1pPr marL="0" indent="0" algn="l">
              <a:spcAft>
                <a:spcPts val="1333"/>
              </a:spcAft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469899" y="1705379"/>
            <a:ext cx="5544000" cy="530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167796" y="1705379"/>
            <a:ext cx="5544000" cy="5304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9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67635" y="1857892"/>
            <a:ext cx="1244161" cy="549275"/>
          </a:xfr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20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34795" y="1863917"/>
            <a:ext cx="1244906" cy="549275"/>
          </a:xfrm>
        </p:spPr>
        <p:txBody>
          <a:bodyPr/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33640200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899" y="1857892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177462" y="1857892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469899" y="1705379"/>
            <a:ext cx="5544000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167796" y="1705379"/>
            <a:ext cx="5544000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67635" y="1857892"/>
            <a:ext cx="1244161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469899" y="4249681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177460" y="4249681"/>
            <a:ext cx="5544000" cy="1695451"/>
          </a:xfrm>
        </p:spPr>
        <p:txBody>
          <a:bodyPr>
            <a:noAutofit/>
          </a:bodyPr>
          <a:lstStyle>
            <a:lvl1pPr marL="0" indent="0">
              <a:spcAft>
                <a:spcPts val="1333"/>
              </a:spcAft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469899" y="4103519"/>
            <a:ext cx="5544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6167796" y="4103519"/>
            <a:ext cx="5544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>
              <a:spcAft>
                <a:spcPts val="1333"/>
              </a:spcAft>
            </a:pPr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4700436" y="4249683"/>
            <a:ext cx="1274916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10459036" y="4248209"/>
            <a:ext cx="1244160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34795" y="1863917"/>
            <a:ext cx="1244906" cy="549275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333"/>
              </a:spcAft>
              <a:buClrTx/>
              <a:buSzTx/>
              <a:buFont typeface="Arial" panose="020B0604020202020204" pitchFamily="34" charset="0"/>
              <a:buNone/>
              <a:tabLst/>
              <a:defRPr sz="1200"/>
            </a:lvl1pPr>
          </a:lstStyle>
          <a:p>
            <a:pPr>
              <a:spcBef>
                <a:spcPct val="0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Co-brand</a:t>
            </a:r>
            <a:br>
              <a:rPr lang="en-US" sz="1600" noProof="0" dirty="0">
                <a:solidFill>
                  <a:schemeClr val="bg1"/>
                </a:solidFill>
              </a:rPr>
            </a:br>
            <a:r>
              <a:rPr lang="en-US" sz="16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55788772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278313" y="1705968"/>
            <a:ext cx="3636962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9900" y="1705968"/>
            <a:ext cx="362743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104176" y="1705968"/>
            <a:ext cx="3629025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278313" y="1851441"/>
            <a:ext cx="3630168" cy="3845755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9900" y="1851441"/>
            <a:ext cx="3627438" cy="3845755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093075" y="1851441"/>
            <a:ext cx="3629025" cy="3845755"/>
          </a:xfrm>
        </p:spPr>
        <p:txBody>
          <a:bodyPr/>
          <a:lstStyle>
            <a:lvl1pPr marL="0" indent="0" algn="l">
              <a:buFontTx/>
              <a:buNone/>
              <a:defRPr b="1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198519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900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130100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56633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243366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tx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tx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tx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tx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80917163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olumn ic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69903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bg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bg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bg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bg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7pPr>
            <a:lvl8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8pPr>
            <a:lvl9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130100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bg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bg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bg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bg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7pPr>
            <a:lvl8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8pPr>
            <a:lvl9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56635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bg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bg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bg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bg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7pPr>
            <a:lvl8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8pPr>
            <a:lvl9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243367" y="2556000"/>
            <a:ext cx="2592000" cy="3394800"/>
          </a:xfrm>
        </p:spPr>
        <p:txBody>
          <a:bodyPr/>
          <a:lstStyle>
            <a:lvl1pPr marL="0" indent="0" algn="l">
              <a:buFontTx/>
              <a:buNone/>
              <a:defRPr b="0">
                <a:solidFill>
                  <a:schemeClr val="bg1"/>
                </a:solidFill>
              </a:defRPr>
            </a:lvl1pPr>
            <a:lvl2pPr marL="1270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2794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>
                <a:solidFill>
                  <a:schemeClr val="bg1"/>
                </a:solidFill>
              </a:defRPr>
            </a:lvl3pPr>
            <a:lvl4pPr marL="4318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◦"/>
              <a:defRPr>
                <a:solidFill>
                  <a:schemeClr val="bg1"/>
                </a:solidFill>
              </a:defRPr>
            </a:lvl4pPr>
            <a:lvl5pPr marL="584200" indent="-127000" algn="l">
              <a:spcAft>
                <a:spcPts val="1333"/>
              </a:spcAft>
              <a:buClrTx/>
              <a:buSzPct val="100000"/>
              <a:buFont typeface="Arial" panose="020B0604020202020204" pitchFamily="34" charset="0"/>
              <a:buChar char="−"/>
              <a:defRPr baseline="0">
                <a:solidFill>
                  <a:schemeClr val="bg1"/>
                </a:solidFill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7pPr>
            <a:lvl8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8pPr>
            <a:lvl9pPr marL="475188" indent="-235194">
              <a:spcAft>
                <a:spcPts val="1333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aseCode"/>
          <p:cNvSpPr txBox="1"/>
          <p:nvPr userDrawn="1"/>
        </p:nvSpPr>
        <p:spPr>
          <a:xfrm>
            <a:off x="6336000" y="6476999"/>
            <a:ext cx="489656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master1]</a:t>
            </a:r>
          </a:p>
        </p:txBody>
      </p:sp>
      <p:sp>
        <p:nvSpPr>
          <p:cNvPr id="14" name="Copyright"/>
          <p:cNvSpPr txBox="1"/>
          <p:nvPr userDrawn="1"/>
        </p:nvSpPr>
        <p:spPr>
          <a:xfrm>
            <a:off x="469900" y="6477000"/>
            <a:ext cx="5355167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8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Copyright © 2017 Deloitte Development LLC. All rights reserved.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1382378" y="6477001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30271819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467783" y="1665817"/>
            <a:ext cx="5537730" cy="46333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1122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4212000" y="1530000"/>
            <a:ext cx="3780000" cy="37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3800"/>
              </a:lnSpc>
              <a:defRPr sz="32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475327" y="5845180"/>
            <a:ext cx="559434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325" y="6362699"/>
            <a:ext cx="5594349" cy="298451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475325" y="457200"/>
            <a:ext cx="1998000" cy="374400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17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1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2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3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5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6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  <p:sp>
          <p:nvSpPr>
            <p:cNvPr id="37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6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883845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69900" y="402586"/>
            <a:ext cx="112522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29592989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67246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0" y="1700213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899" y="3423545"/>
            <a:ext cx="10418235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17181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5063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97848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5907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 bwMode="gray">
          <a:xfrm>
            <a:off x="469900" y="1705668"/>
            <a:ext cx="10418233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0" y="3429000"/>
            <a:ext cx="10418233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11414125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46821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47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vmlDrawing" Target="../drawings/vmlDrawing1.v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emf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44"/>
            </p:custData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45" imgW="270" imgH="270" progId="TCLayout.ActiveDocument.1">
                  <p:embed/>
                </p:oleObj>
              </mc:Choice>
              <mc:Fallback>
                <p:oleObj name="think-cell Slide" r:id="rId45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69900" y="402586"/>
            <a:ext cx="9998653" cy="6921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469900" y="1665290"/>
            <a:ext cx="11252200" cy="463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410953" y="6477000"/>
            <a:ext cx="3079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8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8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8553" y="113506"/>
            <a:ext cx="14970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3048000" y="6611779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0" dirty="0">
                <a:solidFill>
                  <a:schemeClr val="accent6"/>
                </a:solidFill>
              </a:rPr>
              <a:t>The information in these slides is for training purposes and does not have the force of law.</a:t>
            </a:r>
          </a:p>
        </p:txBody>
      </p:sp>
    </p:spTree>
    <p:extLst>
      <p:ext uri="{BB962C8B-B14F-4D97-AF65-F5344CB8AC3E}">
        <p14:creationId xmlns:p14="http://schemas.microsoft.com/office/powerpoint/2010/main" val="195469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717" r:id="rId19"/>
    <p:sldLayoutId id="2147483691" r:id="rId20"/>
    <p:sldLayoutId id="2147483692" r:id="rId21"/>
    <p:sldLayoutId id="2147483693" r:id="rId22"/>
    <p:sldLayoutId id="2147483694" r:id="rId23"/>
    <p:sldLayoutId id="2147483695" r:id="rId24"/>
    <p:sldLayoutId id="2147483696" r:id="rId25"/>
    <p:sldLayoutId id="2147483697" r:id="rId26"/>
    <p:sldLayoutId id="2147483698" r:id="rId27"/>
    <p:sldLayoutId id="2147483699" r:id="rId28"/>
    <p:sldLayoutId id="2147483700" r:id="rId29"/>
    <p:sldLayoutId id="2147483701" r:id="rId30"/>
    <p:sldLayoutId id="2147483702" r:id="rId31"/>
    <p:sldLayoutId id="2147483703" r:id="rId32"/>
    <p:sldLayoutId id="2147483704" r:id="rId33"/>
    <p:sldLayoutId id="2147483705" r:id="rId34"/>
    <p:sldLayoutId id="2147483706" r:id="rId35"/>
    <p:sldLayoutId id="2147483707" r:id="rId36"/>
    <p:sldLayoutId id="2147483708" r:id="rId37"/>
    <p:sldLayoutId id="2147483709" r:id="rId38"/>
    <p:sldLayoutId id="2147483710" r:id="rId39"/>
    <p:sldLayoutId id="2147483711" r:id="rId40"/>
    <p:sldLayoutId id="2147483712" r:id="rId41"/>
  </p:sldLayoutIdLst>
  <p:transition>
    <p:fade/>
  </p:transition>
  <p:hf hdr="0" dt="0"/>
  <p:txStyles>
    <p:titleStyle>
      <a:lvl1pPr algn="l" defTabSz="121917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spcAft>
          <a:spcPts val="1333"/>
        </a:spcAft>
        <a:buSzPct val="100000"/>
        <a:buFontTx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27000" indent="-127000" algn="l" defTabSz="1219170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•"/>
        <a:defRPr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279400" indent="-127000" algn="l" defTabSz="1219170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−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431800" indent="-127000" algn="l" defTabSz="1219170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◦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84200" indent="-127000" algn="l" defTabSz="1064657" rtl="0" eaLnBrk="1" latinLnBrk="0" hangingPunct="1">
        <a:spcBef>
          <a:spcPts val="0"/>
        </a:spcBef>
        <a:spcAft>
          <a:spcPts val="1333"/>
        </a:spcAft>
        <a:buClrTx/>
        <a:buSzPct val="100000"/>
        <a:buFont typeface="Arial" panose="020B060402020202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10382" indent="-235194" algn="l" defTabSz="1219170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098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968">
          <p15:clr>
            <a:srgbClr val="F26B43"/>
          </p15:clr>
        </p15:guide>
        <p15:guide id="4" pos="296">
          <p15:clr>
            <a:srgbClr val="F26B43"/>
          </p15:clr>
        </p15:guide>
        <p15:guide id="5" pos="7384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orient="horz" pos="245">
          <p15:clr>
            <a:srgbClr val="F26B43"/>
          </p15:clr>
        </p15:guide>
        <p15:guide id="8" orient="horz" pos="4081">
          <p15:clr>
            <a:srgbClr val="F26B43"/>
          </p15:clr>
        </p15:guide>
        <p15:guide id="10" pos="4986">
          <p15:clr>
            <a:srgbClr val="F26B43"/>
          </p15:clr>
        </p15:guide>
        <p15:guide id="12" pos="1382">
          <p15:clr>
            <a:srgbClr val="F26B43"/>
          </p15:clr>
        </p15:guide>
        <p15:guide id="13" pos="1496">
          <p15:clr>
            <a:srgbClr val="F26B43"/>
          </p15:clr>
        </p15:guide>
        <p15:guide id="14" pos="2581">
          <p15:clr>
            <a:srgbClr val="F26B43"/>
          </p15:clr>
        </p15:guide>
        <p15:guide id="15" pos="2695">
          <p15:clr>
            <a:srgbClr val="F26B43"/>
          </p15:clr>
        </p15:guide>
        <p15:guide id="16" pos="6185">
          <p15:clr>
            <a:srgbClr val="F26B43"/>
          </p15:clr>
        </p15:guide>
        <p15:guide id="17" pos="3783">
          <p15:clr>
            <a:srgbClr val="F26B43"/>
          </p15:clr>
        </p15:guide>
        <p15:guide id="18" pos="3896">
          <p15:clr>
            <a:srgbClr val="F26B43"/>
          </p15:clr>
        </p15:guide>
        <p15:guide id="19" pos="3840">
          <p15:clr>
            <a:srgbClr val="F26B43"/>
          </p15:clr>
        </p15:guide>
        <p15:guide id="20" pos="6299">
          <p15:clr>
            <a:srgbClr val="F26B43"/>
          </p15:clr>
        </p15:guide>
        <p15:guide id="21" orient="horz" pos="1049">
          <p15:clr>
            <a:srgbClr val="F26B43"/>
          </p15:clr>
        </p15:guide>
        <p15:guide id="22" orient="horz" pos="641">
          <p15:clr>
            <a:srgbClr val="F26B43"/>
          </p15:clr>
        </p15:guide>
        <p15:guide id="23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cfr.gov/cgi-bin/text-idx?SID=8cda5e58af06fd08e5ce40158f7f1f9c&amp;mc=true&amp;tpl=/ecfrbrowse/Title31/31cfrv3_02.tpl#0" TargetMode="External"/><Relationship Id="rId3" Type="http://schemas.openxmlformats.org/officeDocument/2006/relationships/hyperlink" Target="https://sanctionssearch.ofac.treas.gov/" TargetMode="External"/><Relationship Id="rId7" Type="http://schemas.openxmlformats.org/officeDocument/2006/relationships/hyperlink" Target="https://www.treasury.gov/resource-center/sanctions/Programs/Pages/Programs.aspx" TargetMode="External"/><Relationship Id="rId12" Type="http://schemas.openxmlformats.org/officeDocument/2006/relationships/hyperlink" Target="https://home.treasury.gov/system/files/126/ngo_humanitarian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www.treasury.gov/resource-center/sanctions/CivPen/Pages/civpen-index2.aspx" TargetMode="External"/><Relationship Id="rId11" Type="http://schemas.openxmlformats.org/officeDocument/2006/relationships/hyperlink" Target="https://home.treasury.gov/system/files/126/virtual_currency_guidance_brochure.pdf" TargetMode="External"/><Relationship Id="rId5" Type="http://schemas.openxmlformats.org/officeDocument/2006/relationships/hyperlink" Target="https://www.treasury.gov/resource-center/faqs/Sanctions/Pages/ques_index.aspx" TargetMode="External"/><Relationship Id="rId10" Type="http://schemas.openxmlformats.org/officeDocument/2006/relationships/hyperlink" Target="https://home.treasury.gov/system/files/126/false_hit.pdf" TargetMode="External"/><Relationship Id="rId4" Type="http://schemas.openxmlformats.org/officeDocument/2006/relationships/hyperlink" Target="https://www.treasury.gov/resource-center/sanctions/OFAC-Enforcement/Pages/OFAC-Recent-Actions.aspx" TargetMode="External"/><Relationship Id="rId9" Type="http://schemas.openxmlformats.org/officeDocument/2006/relationships/hyperlink" Target="https://home.treasury.gov/system/files/126/framework_ofac_cc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245432"/>
            <a:ext cx="8229600" cy="141022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OFAC Resources and Contact Information</a:t>
            </a:r>
          </a:p>
        </p:txBody>
      </p:sp>
      <p:pic>
        <p:nvPicPr>
          <p:cNvPr id="3" name="Picture 2" descr="Image result for department of the treasury + se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706" y="2330084"/>
            <a:ext cx="2696588" cy="2697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12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>
            <a:spLocks noGrp="1"/>
          </p:cNvSpPr>
          <p:nvPr>
            <p:ph type="title"/>
          </p:nvPr>
        </p:nvSpPr>
        <p:spPr>
          <a:xfrm>
            <a:off x="430989" y="132474"/>
            <a:ext cx="9985739" cy="334102"/>
          </a:xfrm>
        </p:spPr>
        <p:txBody>
          <a:bodyPr/>
          <a:lstStyle/>
          <a:p>
            <a:r>
              <a:rPr lang="en-US" sz="3600" dirty="0">
                <a:latin typeface="Garamond" panose="02020404030301010803" pitchFamily="18" charset="0"/>
              </a:rPr>
              <a:t>Contact Information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430989" y="712349"/>
            <a:ext cx="9617683" cy="559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u="sng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OFAC Compliance Hotline: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Toll Free: 1-800-540-6322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202-622-2490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OFAC_Feedback@treasury.gov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endParaRPr lang="en-US" sz="24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u="sng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OFAC Licensing: 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1-202-622-2480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endParaRPr lang="en-US" sz="2400" b="1" kern="0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www.treasury.gov/ofac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endParaRPr lang="en-US" sz="2400" b="1" kern="0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U.S. Department of the Treasury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of Foreign Assets Control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Freedman’s Bank Building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 Pennsylvania Avenue, NW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Washington, DC 20220</a:t>
            </a:r>
          </a:p>
        </p:txBody>
      </p:sp>
      <p:pic>
        <p:nvPicPr>
          <p:cNvPr id="12" name="Picture 4" descr="hotline_ofac_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394686">
            <a:off x="7148535" y="1294878"/>
            <a:ext cx="3688031" cy="4548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986498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7931" y="869533"/>
            <a:ext cx="4716138" cy="57901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30989" y="132474"/>
            <a:ext cx="9985739" cy="334102"/>
          </a:xfrm>
        </p:spPr>
        <p:txBody>
          <a:bodyPr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Sanctions Resources</a:t>
            </a:r>
          </a:p>
        </p:txBody>
      </p:sp>
      <p:sp>
        <p:nvSpPr>
          <p:cNvPr id="21" name="Oval Callout 20"/>
          <p:cNvSpPr/>
          <p:nvPr/>
        </p:nvSpPr>
        <p:spPr bwMode="gray">
          <a:xfrm>
            <a:off x="8257145" y="3939702"/>
            <a:ext cx="2840477" cy="2320993"/>
          </a:xfrm>
          <a:prstGeom prst="wedgeEllipseCallout">
            <a:avLst>
              <a:gd name="adj1" fmla="val -43242"/>
              <a:gd name="adj2" fmla="val 45254"/>
            </a:avLst>
          </a:prstGeom>
          <a:solidFill>
            <a:schemeClr val="accent4">
              <a:lumMod val="60000"/>
              <a:lumOff val="4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Read FAQs &amp; Guidance</a:t>
            </a:r>
          </a:p>
        </p:txBody>
      </p:sp>
      <p:sp>
        <p:nvSpPr>
          <p:cNvPr id="23" name="Rounded Rectangular Callout 22"/>
          <p:cNvSpPr/>
          <p:nvPr/>
        </p:nvSpPr>
        <p:spPr bwMode="gray">
          <a:xfrm>
            <a:off x="262648" y="2431916"/>
            <a:ext cx="3475284" cy="1371582"/>
          </a:xfrm>
          <a:prstGeom prst="wedgeRoundRectCallout">
            <a:avLst>
              <a:gd name="adj1" fmla="val 39284"/>
              <a:gd name="adj2" fmla="val 73653"/>
              <a:gd name="adj3" fmla="val 16667"/>
            </a:avLst>
          </a:prstGeom>
          <a:solidFill>
            <a:schemeClr val="accent3">
              <a:lumMod val="7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Apply for a Specific License</a:t>
            </a:r>
          </a:p>
        </p:txBody>
      </p:sp>
      <p:sp>
        <p:nvSpPr>
          <p:cNvPr id="26" name="Left Arrow 25"/>
          <p:cNvSpPr/>
          <p:nvPr/>
        </p:nvSpPr>
        <p:spPr bwMode="gray">
          <a:xfrm>
            <a:off x="7976680" y="1064087"/>
            <a:ext cx="3401408" cy="1826888"/>
          </a:xfrm>
          <a:prstGeom prst="leftArrow">
            <a:avLst/>
          </a:prstGeom>
          <a:solidFill>
            <a:schemeClr val="accent4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See Recent Actions</a:t>
            </a:r>
          </a:p>
        </p:txBody>
      </p:sp>
    </p:spTree>
    <p:extLst>
      <p:ext uri="{BB962C8B-B14F-4D97-AF65-F5344CB8AC3E}">
        <p14:creationId xmlns:p14="http://schemas.microsoft.com/office/powerpoint/2010/main" val="109338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255" y="814691"/>
            <a:ext cx="5038524" cy="5715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30989" y="132474"/>
            <a:ext cx="9985739" cy="334102"/>
          </a:xfrm>
        </p:spPr>
        <p:txBody>
          <a:bodyPr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Sanctions Resources</a:t>
            </a:r>
          </a:p>
        </p:txBody>
      </p:sp>
      <p:sp>
        <p:nvSpPr>
          <p:cNvPr id="22" name="Rectangular Callout 21"/>
          <p:cNvSpPr/>
          <p:nvPr/>
        </p:nvSpPr>
        <p:spPr bwMode="gray">
          <a:xfrm>
            <a:off x="690664" y="1165896"/>
            <a:ext cx="2422591" cy="1888589"/>
          </a:xfrm>
          <a:prstGeom prst="wedgeRectCallout">
            <a:avLst>
              <a:gd name="adj1" fmla="val 41544"/>
              <a:gd name="adj2" fmla="val 77722"/>
            </a:avLst>
          </a:prstGeom>
          <a:solidFill>
            <a:schemeClr val="accent4">
              <a:lumMod val="5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Search the SDN List</a:t>
            </a:r>
          </a:p>
        </p:txBody>
      </p:sp>
      <p:sp>
        <p:nvSpPr>
          <p:cNvPr id="24" name="Cloud Callout 23"/>
          <p:cNvSpPr/>
          <p:nvPr/>
        </p:nvSpPr>
        <p:spPr bwMode="gray">
          <a:xfrm>
            <a:off x="8005861" y="3628417"/>
            <a:ext cx="3463049" cy="2074121"/>
          </a:xfrm>
          <a:prstGeom prst="cloudCallout">
            <a:avLst>
              <a:gd name="adj1" fmla="val -48383"/>
              <a:gd name="adj2" fmla="val 58808"/>
            </a:avLst>
          </a:prstGeom>
          <a:solidFill>
            <a:srgbClr val="0070C0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r>
              <a:rPr 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Learn about the programs</a:t>
            </a:r>
          </a:p>
        </p:txBody>
      </p:sp>
    </p:spTree>
    <p:extLst>
      <p:ext uri="{BB962C8B-B14F-4D97-AF65-F5344CB8AC3E}">
        <p14:creationId xmlns:p14="http://schemas.microsoft.com/office/powerpoint/2010/main" val="391445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>
            <a:spLocks noGrp="1"/>
          </p:cNvSpPr>
          <p:nvPr>
            <p:ph type="title"/>
          </p:nvPr>
        </p:nvSpPr>
        <p:spPr>
          <a:xfrm>
            <a:off x="430989" y="132474"/>
            <a:ext cx="9985739" cy="334102"/>
          </a:xfrm>
        </p:spPr>
        <p:txBody>
          <a:bodyPr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OFAC Resources</a:t>
            </a: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289329" y="1399973"/>
            <a:ext cx="11679758" cy="408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Sanctions List Search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OFAC Recent Actions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OFAC's Frequently Asked Questions (FAQs)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Civil Penalties and Enforcement Information 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Sanctions Programs and Country Information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eCFR</a:t>
            </a: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A Framework for OFAC Compliance Commitments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False Hit Lists Guidance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Sanctions Compliance Guidance for the Virtual Currency Industry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10000"/>
              </a:spcBef>
              <a:buFont typeface="Arial" panose="020B0604020202020204" pitchFamily="34" charset="0"/>
              <a:buChar char="•"/>
              <a:tabLst>
                <a:tab pos="1023938" algn="l"/>
                <a:tab pos="1377950" algn="l"/>
                <a:tab pos="1828800" algn="l"/>
              </a:tabLst>
              <a:defRPr/>
            </a:pPr>
            <a:r>
              <a:rPr lang="en-US" sz="2400" kern="0" dirty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Guidance Related to the Provision of Humanitarian Assistance by Not-For-Profit Non-Governmental Organizations</a:t>
            </a:r>
            <a:endParaRPr lang="en-US" sz="2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26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loitte_US_Onscreen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/>
      <a:bodyPr lIns="0" rIns="0" anchor="b" anchorCtr="0">
        <a:normAutofit fontScale="92500"/>
      </a:bodyPr>
      <a:lstStyle>
        <a:defPPr>
          <a:lnSpc>
            <a:spcPts val="900"/>
          </a:lnSpc>
          <a:defRPr sz="1300" b="1" dirty="0">
            <a:solidFill>
              <a:schemeClr val="tx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Presentation1" id="{B250B804-2FDB-4928-98F0-F76F4A35E307}" vid="{34B986A3-8F99-4F88-AF27-8B60A5DA0F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3ffe17a5-92c8-49ca-a262-fc99e4bce9b3" xsi:nil="true"/>
    <_dlc_DocId xmlns="9c8b7b2c-8739-4fcf-ac7a-83e2acbb4ec9">K4QNK5PQFHXR-352-13</_dlc_DocId>
    <_dlc_DocIdUrl xmlns="9c8b7b2c-8739-4fcf-ac7a-83e2acbb4ec9">
      <Url>https://my.treas.gov/Collab/OFAC/OCE/Enforcement/Events/_layouts/15/DocIdRedir.aspx?ID=K4QNK5PQFHXR-352-13</Url>
      <Description>K4QNK5PQFHXR-352-13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40232E1A0B36459513E7A7C2723159" ma:contentTypeVersion="1" ma:contentTypeDescription="Create a new document." ma:contentTypeScope="" ma:versionID="2292a93238115c3dff445b3749d99992">
  <xsd:schema xmlns:xsd="http://www.w3.org/2001/XMLSchema" xmlns:xs="http://www.w3.org/2001/XMLSchema" xmlns:p="http://schemas.microsoft.com/office/2006/metadata/properties" xmlns:ns2="9c8b7b2c-8739-4fcf-ac7a-83e2acbb4ec9" xmlns:ns3="3ffe17a5-92c8-49ca-a262-fc99e4bce9b3" targetNamespace="http://schemas.microsoft.com/office/2006/metadata/properties" ma:root="true" ma:fieldsID="f66ffcc4616a1f0c289076c5ce48dffa" ns2:_="" ns3:_="">
    <xsd:import namespace="9c8b7b2c-8739-4fcf-ac7a-83e2acbb4ec9"/>
    <xsd:import namespace="3ffe17a5-92c8-49ca-a262-fc99e4bce9b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8b7b2c-8739-4fcf-ac7a-83e2acbb4ec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e17a5-92c8-49ca-a262-fc99e4bce9b3" elementFormDefault="qualified">
    <xsd:import namespace="http://schemas.microsoft.com/office/2006/documentManagement/types"/>
    <xsd:import namespace="http://schemas.microsoft.com/office/infopath/2007/PartnerControls"/>
    <xsd:element name="Description0" ma:index="11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9B2433-9020-4255-962B-918C03A100AE}">
  <ds:schemaRefs>
    <ds:schemaRef ds:uri="3ffe17a5-92c8-49ca-a262-fc99e4bce9b3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9c8b7b2c-8739-4fcf-ac7a-83e2acbb4ec9"/>
  </ds:schemaRefs>
</ds:datastoreItem>
</file>

<file path=customXml/itemProps2.xml><?xml version="1.0" encoding="utf-8"?>
<ds:datastoreItem xmlns:ds="http://schemas.openxmlformats.org/officeDocument/2006/customXml" ds:itemID="{F0DF83FD-B1E5-4259-95E7-305EB0C43E8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6950073-6233-4C0D-B4A4-3370BF48D3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8b7b2c-8739-4fcf-ac7a-83e2acbb4ec9"/>
    <ds:schemaRef ds:uri="3ffe17a5-92c8-49ca-a262-fc99e4bce9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E13444E-80B9-4D68-B456-5A21BF324A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4783</TotalTime>
  <Words>134</Words>
  <Application>Microsoft Office PowerPoint</Application>
  <PresentationFormat>Geniş ekran</PresentationFormat>
  <Paragraphs>40</Paragraphs>
  <Slides>5</Slides>
  <Notes>5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6" baseType="lpstr">
      <vt:lpstr>MS PGothic</vt:lpstr>
      <vt:lpstr>Arial</vt:lpstr>
      <vt:lpstr>Calibri</vt:lpstr>
      <vt:lpstr>Garamond</vt:lpstr>
      <vt:lpstr>Open Sans</vt:lpstr>
      <vt:lpstr>Times New Roman</vt:lpstr>
      <vt:lpstr>Verdana</vt:lpstr>
      <vt:lpstr>Wingdings</vt:lpstr>
      <vt:lpstr>Wingdings 2</vt:lpstr>
      <vt:lpstr>Deloitte_US_Onscreen</vt:lpstr>
      <vt:lpstr>think-cell Slide</vt:lpstr>
      <vt:lpstr>PowerPoint Sunusu</vt:lpstr>
      <vt:lpstr>Contact Information</vt:lpstr>
      <vt:lpstr>Sanctions Resources</vt:lpstr>
      <vt:lpstr>Sanctions Resources</vt:lpstr>
      <vt:lpstr>OFAC Resources</vt:lpstr>
    </vt:vector>
  </TitlesOfParts>
  <Company>Department of the Treasury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Brandon</dc:creator>
  <cp:lastModifiedBy>KAAN GAFFAROĞLU</cp:lastModifiedBy>
  <cp:revision>356</cp:revision>
  <cp:lastPrinted>2020-02-13T14:43:48Z</cp:lastPrinted>
  <dcterms:created xsi:type="dcterms:W3CDTF">2019-09-30T20:26:21Z</dcterms:created>
  <dcterms:modified xsi:type="dcterms:W3CDTF">2022-10-21T11:55:51Z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0x010100B540232E1A0B36459513E7A7C2723159</vt:lpwstr>
  </property>
  <property fmtid="{D5CDD505-2E9C-101B-9397-08002B2CF9AE}" pid="3" name="_dlc_DocIdItemGuid">
    <vt:lpwstr>790817b5-4ecf-4390-b105-80dc039b6134</vt:lpwstr>
  </property>
</Properties>
</file>